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1" r:id="rId2"/>
    <p:sldId id="347" r:id="rId3"/>
    <p:sldId id="348" r:id="rId4"/>
    <p:sldId id="351" r:id="rId5"/>
    <p:sldId id="354" r:id="rId6"/>
    <p:sldId id="361" r:id="rId7"/>
    <p:sldId id="357" r:id="rId8"/>
    <p:sldId id="257" r:id="rId9"/>
    <p:sldId id="353" r:id="rId10"/>
    <p:sldId id="401" r:id="rId11"/>
    <p:sldId id="349" r:id="rId12"/>
    <p:sldId id="352" r:id="rId13"/>
    <p:sldId id="362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95" r:id="rId26"/>
    <p:sldId id="377" r:id="rId27"/>
    <p:sldId id="381" r:id="rId28"/>
    <p:sldId id="380" r:id="rId29"/>
    <p:sldId id="382" r:id="rId30"/>
    <p:sldId id="383" r:id="rId31"/>
    <p:sldId id="384" r:id="rId32"/>
    <p:sldId id="385" r:id="rId33"/>
    <p:sldId id="386" r:id="rId34"/>
    <p:sldId id="398" r:id="rId35"/>
    <p:sldId id="379" r:id="rId36"/>
    <p:sldId id="387" r:id="rId37"/>
    <p:sldId id="390" r:id="rId38"/>
    <p:sldId id="391" r:id="rId39"/>
    <p:sldId id="389" r:id="rId40"/>
    <p:sldId id="392" r:id="rId41"/>
    <p:sldId id="394" r:id="rId42"/>
    <p:sldId id="403" r:id="rId43"/>
    <p:sldId id="404" r:id="rId44"/>
    <p:sldId id="405" r:id="rId45"/>
    <p:sldId id="406" r:id="rId46"/>
    <p:sldId id="399" r:id="rId47"/>
    <p:sldId id="40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EEECE1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5" autoAdjust="0"/>
    <p:restoredTop sz="94660"/>
  </p:normalViewPr>
  <p:slideViewPr>
    <p:cSldViewPr snapToGrid="0">
      <p:cViewPr>
        <p:scale>
          <a:sx n="75" d="100"/>
          <a:sy n="75" d="100"/>
        </p:scale>
        <p:origin x="-1992" y="-678"/>
      </p:cViewPr>
      <p:guideLst>
        <p:guide orient="horz" pos="2001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7826-6D32-4AA2-B427-D74A9BEF41F4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B3EE4-5AB3-438D-A78C-72F50A348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B3EE4-5AB3-438D-A78C-72F50A3487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B3EE4-5AB3-438D-A78C-72F50A34879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B3EE4-5AB3-438D-A78C-72F50A34879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1EC-BFA3-460C-873B-49ED43C018AD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DE11-4C74-44E5-A21C-5C908C041066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CF9E-A1CC-4011-9E31-0BE15F9B15E7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0EFE-1F2E-47FC-BC88-72A935BC86B4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B3F5-CE45-43B4-B015-9DA66919523C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B85-C0D0-4D90-BAA3-5140EFC53606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3B7E-C60A-42DA-9262-43E1A2AA0EC3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E91B-A003-435D-9869-1837E73F6A97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F56F-7C4F-4C66-B089-8E3D38056E81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8B76-5C0B-44EA-BCEA-486EB86EC5D8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93B0-9783-413A-B904-1C006803DF58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C8AC-D617-4E4F-99B1-324D301C8576}" type="datetime1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1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12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12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3.png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2130425"/>
            <a:ext cx="8458200" cy="1470025"/>
          </a:xfrm>
        </p:spPr>
        <p:txBody>
          <a:bodyPr/>
          <a:lstStyle/>
          <a:p>
            <a:r>
              <a:rPr lang="en-US" dirty="0" smtClean="0"/>
              <a:t>Part 2.10: </a:t>
            </a:r>
            <a:r>
              <a:rPr lang="en-US" dirty="0" err="1" smtClean="0"/>
              <a:t>Vibrational</a:t>
            </a:r>
            <a:r>
              <a:rPr lang="en-US" dirty="0" smtClean="0"/>
              <a:t> </a:t>
            </a:r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Molecular Vibrations</a:t>
            </a:r>
            <a:endParaRPr lang="en-US" dirty="0"/>
          </a:p>
        </p:txBody>
      </p:sp>
      <p:pic>
        <p:nvPicPr>
          <p:cNvPr id="306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1279523"/>
            <a:ext cx="3454400" cy="48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2624" y="1028700"/>
            <a:ext cx="366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Vibration Frequency (</a:t>
            </a:r>
            <a:r>
              <a:rPr lang="en-US" sz="2800" u="sng" dirty="0" smtClean="0">
                <a:latin typeface="Symbol" pitchFamily="18" charset="2"/>
              </a:rPr>
              <a:t>n</a:t>
            </a:r>
            <a:r>
              <a:rPr lang="en-US" sz="2800" u="sng" dirty="0" smtClean="0"/>
              <a:t>)</a:t>
            </a:r>
            <a:endParaRPr lang="en-US" sz="2800" u="sng" dirty="0"/>
          </a:p>
        </p:txBody>
      </p:sp>
      <p:sp>
        <p:nvSpPr>
          <p:cNvPr id="10" name="Rectangle 9"/>
          <p:cNvSpPr/>
          <p:nvPr/>
        </p:nvSpPr>
        <p:spPr>
          <a:xfrm>
            <a:off x="203200" y="1608872"/>
            <a:ext cx="435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Related to:</a:t>
            </a:r>
          </a:p>
          <a:p>
            <a:pPr marL="228600"/>
            <a:r>
              <a:rPr lang="en-US" sz="2000" dirty="0" smtClean="0"/>
              <a:t>Stiffness of the bond (k).</a:t>
            </a:r>
          </a:p>
          <a:p>
            <a:pPr marL="228600"/>
            <a:endParaRPr lang="en-US" sz="2000" dirty="0" smtClean="0"/>
          </a:p>
          <a:p>
            <a:pPr marL="228600"/>
            <a:r>
              <a:rPr lang="en-US" sz="2000" dirty="0" smtClean="0"/>
              <a:t>Atomic masses (reduced mass,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638" y="2947988"/>
            <a:ext cx="1609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Molecular Vibrations</a:t>
            </a:r>
            <a:endParaRPr lang="en-US" dirty="0"/>
          </a:p>
        </p:txBody>
      </p:sp>
      <p:pic>
        <p:nvPicPr>
          <p:cNvPr id="301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825" y="1559444"/>
            <a:ext cx="5321300" cy="371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11600" y="1625600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Classical Spring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8200" y="2565400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Quantum Behavior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00" y="5791200"/>
            <a:ext cx="695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Sometimes a classical description is good enough. Especially at low energies.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Symmetrical_stretch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2880360" cy="2057400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6 Types of </a:t>
            </a:r>
            <a:r>
              <a:rPr lang="en-US" dirty="0" err="1" smtClean="0"/>
              <a:t>Vibrational</a:t>
            </a:r>
            <a:r>
              <a:rPr lang="en-US" dirty="0" smtClean="0"/>
              <a:t> Modes</a:t>
            </a:r>
            <a:endParaRPr lang="en-US" dirty="0"/>
          </a:p>
        </p:txBody>
      </p:sp>
      <p:pic>
        <p:nvPicPr>
          <p:cNvPr id="157700" name="Picture 4" descr="Asymmetrical_stretch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47800"/>
            <a:ext cx="2880360" cy="2057400"/>
          </a:xfrm>
          <a:prstGeom prst="rect">
            <a:avLst/>
          </a:prstGeom>
          <a:noFill/>
        </p:spPr>
      </p:pic>
      <p:pic>
        <p:nvPicPr>
          <p:cNvPr id="157702" name="Picture 6" descr="Wagg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040" y="1447800"/>
            <a:ext cx="2880360" cy="2057400"/>
          </a:xfrm>
          <a:prstGeom prst="rect">
            <a:avLst/>
          </a:prstGeom>
          <a:noFill/>
        </p:spPr>
      </p:pic>
      <p:pic>
        <p:nvPicPr>
          <p:cNvPr id="157704" name="Picture 8" descr="Twistin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2880360" cy="2057400"/>
          </a:xfrm>
          <a:prstGeom prst="rect">
            <a:avLst/>
          </a:prstGeom>
          <a:noFill/>
        </p:spPr>
      </p:pic>
      <p:pic>
        <p:nvPicPr>
          <p:cNvPr id="157706" name="Picture 10" descr="Scissorin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20" y="4495800"/>
            <a:ext cx="2880360" cy="2057400"/>
          </a:xfrm>
          <a:prstGeom prst="rect">
            <a:avLst/>
          </a:prstGeom>
          <a:noFill/>
        </p:spPr>
      </p:pic>
      <p:pic>
        <p:nvPicPr>
          <p:cNvPr id="157708" name="Picture 12" descr="Modo_rotacao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5040" y="4495800"/>
            <a:ext cx="2880360" cy="2057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1383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Symmetric Stretch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507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Twisting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137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Assymmetric</a:t>
            </a:r>
            <a:r>
              <a:rPr lang="en-US" dirty="0" smtClean="0"/>
              <a:t> Stretch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137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Wagging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Scissoring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Rocking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400" y="1287373"/>
            <a:ext cx="8067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kind of information can be deduced about the internal motion of the molecule from its point-group symmetry?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77238" y="2375639"/>
            <a:ext cx="7123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Each </a:t>
            </a:r>
            <a:r>
              <a:rPr lang="en-US" sz="2800" u="sng" dirty="0" smtClean="0"/>
              <a:t>normal mode of vibration </a:t>
            </a:r>
            <a:r>
              <a:rPr lang="en-US" sz="2800" dirty="0" smtClean="0"/>
              <a:t>forms a basis for an </a:t>
            </a:r>
            <a:r>
              <a:rPr lang="en-US" sz="2800" u="sng" dirty="0" smtClean="0"/>
              <a:t>irreducible representation </a:t>
            </a:r>
            <a:r>
              <a:rPr lang="en-US" sz="2800" dirty="0" smtClean="0"/>
              <a:t>of the point group of the molecule.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4891" y="4132600"/>
            <a:ext cx="7953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1) Find number/symmetry of </a:t>
            </a:r>
            <a:r>
              <a:rPr lang="en-US" sz="2400" dirty="0" err="1" smtClean="0"/>
              <a:t>vibrational</a:t>
            </a:r>
            <a:r>
              <a:rPr lang="en-US" sz="2400" dirty="0" smtClean="0"/>
              <a:t> modes.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2) Assign the symmetry of known vibrations.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3) What does the vibration look like?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4) Find if a </a:t>
            </a:r>
            <a:r>
              <a:rPr lang="en-US" sz="2400" dirty="0" err="1" smtClean="0"/>
              <a:t>vibrational</a:t>
            </a:r>
            <a:r>
              <a:rPr lang="en-US" sz="2400" dirty="0" smtClean="0"/>
              <a:t> mode is IR or Raman Active.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138"/>
            <a:ext cx="8229600" cy="1143000"/>
          </a:xfrm>
        </p:spPr>
        <p:txBody>
          <a:bodyPr/>
          <a:lstStyle/>
          <a:p>
            <a:r>
              <a:rPr lang="en-US" dirty="0" smtClean="0"/>
              <a:t>Vibrations and Group Theory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0200" y="4064000"/>
            <a:ext cx="6705600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1)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Finding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Vibrational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Modes</a:t>
            </a:r>
            <a:endParaRPr lang="en-US" sz="4400" baseline="-25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6563" y="1130300"/>
            <a:ext cx="8229600" cy="518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Choose basis function (three Cartesian coordinates or a specific bond)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</a:t>
            </a:r>
            <a:r>
              <a:rPr lang="en-US" sz="2400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400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400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400" dirty="0" smtClean="0"/>
              <a:t>	-if it is a more complicated change = 0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</a:t>
            </a:r>
            <a:r>
              <a:rPr lang="en-US" sz="3200" dirty="0" smtClean="0"/>
              <a:t>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Subtract Translational and Rotational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x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1-3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370770" y="3957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E:     3 + 3 + 3   =  9</a:t>
            </a:r>
            <a:endParaRPr lang="en-US" sz="2400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215337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77800" y="989836"/>
            <a:ext cx="5481637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6324600" y="1600200"/>
          <a:ext cx="1143836" cy="569912"/>
        </p:xfrm>
        <a:graphic>
          <a:graphicData uri="http://schemas.openxmlformats.org/presentationml/2006/ole">
            <p:oleObj spid="_x0000_s281602" name="CS ChemDraw Drawing" r:id="rId4" imgW="452473" imgH="225180" progId="ChemDraw.Document.6.0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2590800" y="53340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43200" y="4872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429000" y="36325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1:   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1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4648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2:   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1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1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429000" y="5715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3:   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1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1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1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6248400" y="3669268"/>
            <a:ext cx="195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Atom:   1      2      3 </a:t>
            </a:r>
            <a:endParaRPr lang="en-US" u="sng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x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1-3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370770" y="3957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E:     3 + 3 + 3   =  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077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 0 + -1 + 0  = -1</a:t>
            </a:r>
            <a:endParaRPr lang="en-US" sz="2400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215337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77800" y="989836"/>
            <a:ext cx="5481637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6324600" y="1600200"/>
          <a:ext cx="1143836" cy="569912"/>
        </p:xfrm>
        <a:graphic>
          <a:graphicData uri="http://schemas.openxmlformats.org/presentationml/2006/ole">
            <p:oleObj spid="_x0000_s282626" name="CS ChemDraw Drawing" r:id="rId4" imgW="452473" imgH="225180" progId="ChemDraw.Document.6.0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2590800" y="53340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7000" y="4872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429000" y="36325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1:   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4648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2:   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-1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-1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429000" y="5715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3:   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0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0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0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6248400" y="3669268"/>
            <a:ext cx="195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Atom:   1      2      3 </a:t>
            </a:r>
            <a:endParaRPr lang="en-US" u="sng" dirty="0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124" y="3505200"/>
            <a:ext cx="737276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215337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arallelogram 17"/>
          <p:cNvSpPr/>
          <p:nvPr/>
        </p:nvSpPr>
        <p:spPr>
          <a:xfrm rot="16200000" flipH="1">
            <a:off x="146574" y="4735482"/>
            <a:ext cx="2059919" cy="701945"/>
          </a:xfrm>
          <a:prstGeom prst="parallelogram">
            <a:avLst>
              <a:gd name="adj" fmla="val 109814"/>
            </a:avLst>
          </a:prstGeom>
          <a:solidFill>
            <a:srgbClr val="FFC000">
              <a:alpha val="34118"/>
            </a:srgbClr>
          </a:solidFill>
          <a:ln w="3175">
            <a:solidFill>
              <a:srgbClr val="EEECE1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x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1-3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370770" y="3957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E:     3 + 3 + 3   =  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077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 0 + -1 + 0  = -1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8870" y="53295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r>
              <a:rPr lang="en-US" sz="2400" dirty="0" smtClean="0"/>
              <a:t>: 0 + 1 + 0    =  1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177800" y="989836"/>
            <a:ext cx="5481637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6324600" y="1600200"/>
          <a:ext cx="1143836" cy="569912"/>
        </p:xfrm>
        <a:graphic>
          <a:graphicData uri="http://schemas.openxmlformats.org/presentationml/2006/ole">
            <p:oleObj spid="_x0000_s283650" name="CS ChemDraw Drawing" r:id="rId4" imgW="452473" imgH="225180" progId="ChemDraw.Document.6.0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2590800" y="53340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7000" y="4872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429000" y="36325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1:   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0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4648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2:   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 1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-1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  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429000" y="5715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3:   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0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0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0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6248400" y="3669268"/>
            <a:ext cx="195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Atom:   1      2      3 </a:t>
            </a:r>
            <a:endParaRPr lang="en-US" u="sng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1384300" y="5178425"/>
            <a:ext cx="514350" cy="390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400175" y="5127626"/>
            <a:ext cx="231775" cy="31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062038" y="5184458"/>
            <a:ext cx="208121" cy="1971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304926" y="4724400"/>
            <a:ext cx="4762" cy="3119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2"/>
          <p:cNvGrpSpPr/>
          <p:nvPr/>
        </p:nvGrpSpPr>
        <p:grpSpPr>
          <a:xfrm>
            <a:off x="1247776" y="5043485"/>
            <a:ext cx="140494" cy="150020"/>
            <a:chOff x="1819275" y="4781548"/>
            <a:chExt cx="140494" cy="150020"/>
          </a:xfrm>
        </p:grpSpPr>
        <p:sp>
          <p:nvSpPr>
            <p:cNvPr id="46" name="Pie 45"/>
            <p:cNvSpPr/>
            <p:nvPr/>
          </p:nvSpPr>
          <p:spPr>
            <a:xfrm>
              <a:off x="1819275" y="4788693"/>
              <a:ext cx="140494" cy="140494"/>
            </a:xfrm>
            <a:prstGeom prst="pie">
              <a:avLst>
                <a:gd name="adj1" fmla="val 16089217"/>
                <a:gd name="adj2" fmla="val 735171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1850228" y="4781548"/>
              <a:ext cx="46434" cy="1500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x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1-3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370770" y="3957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E:     3 + 3 + 3   =  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077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 0 + -1 + 0  = -1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8870" y="53295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r>
              <a:rPr lang="en-US" sz="2400" dirty="0" smtClean="0"/>
              <a:t>: 0 + 1 + 0    =  1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177800" y="989836"/>
            <a:ext cx="5481637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6324600" y="1600200"/>
          <a:ext cx="1143836" cy="569912"/>
        </p:xfrm>
        <a:graphic>
          <a:graphicData uri="http://schemas.openxmlformats.org/presentationml/2006/ole">
            <p:oleObj spid="_x0000_s284674" name="CS ChemDraw Drawing" r:id="rId3" imgW="452473" imgH="225180" progId="ChemDraw.Document.6.0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370770" y="594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r>
              <a:rPr lang="en-US" sz="2400" dirty="0" smtClean="0"/>
              <a:t>:  1 + 1 + 1    = 3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90800" y="53340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38424" y="4872335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429000" y="36325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1:   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-1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 1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 1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4648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2:   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-1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 1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 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429000" y="5715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Atom 3:    x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-1</a:t>
            </a:r>
          </a:p>
          <a:p>
            <a:r>
              <a:rPr lang="en-US" sz="2000" dirty="0" smtClean="0"/>
              <a:t>	  y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 1</a:t>
            </a:r>
          </a:p>
          <a:p>
            <a:r>
              <a:rPr lang="en-US" sz="2000" dirty="0" smtClean="0"/>
              <a:t>	  z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 1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6248400" y="3669268"/>
            <a:ext cx="195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Atom:   1      2      3 </a:t>
            </a:r>
            <a:endParaRPr lang="en-US" u="sng" dirty="0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214299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77800" y="989836"/>
            <a:ext cx="5481637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4800600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G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7600" y="4800600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378200" y="48117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663700" y="47990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-1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451100" y="48117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10" y="4419600"/>
            <a:ext cx="37207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x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1-3</a:t>
            </a:r>
            <a:endParaRPr lang="en-US" sz="20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70770" y="3957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E:     3 + 3 + 3   =  9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37077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 0 + -1 + 0  = -1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408870" y="53295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r>
              <a:rPr lang="en-US" sz="2400" dirty="0" smtClean="0"/>
              <a:t>: 0 + 1 + 0    =  1</a:t>
            </a:r>
            <a:endParaRPr lang="en-US" sz="2400" dirty="0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6324600" y="1600200"/>
          <a:ext cx="1143836" cy="569912"/>
        </p:xfrm>
        <a:graphic>
          <a:graphicData uri="http://schemas.openxmlformats.org/presentationml/2006/ole">
            <p:oleObj spid="_x0000_s285698" name="CS ChemDraw Drawing" r:id="rId4" imgW="452473" imgH="225180" progId="ChemDraw.Document.6.0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370770" y="594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r>
              <a:rPr lang="en-US" sz="2400" dirty="0" smtClean="0"/>
              <a:t>:  1 + 1 + 1    = 3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248400" y="3669268"/>
            <a:ext cx="195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Atom:   1      2      3 </a:t>
            </a:r>
            <a:endParaRPr lang="en-US" u="sng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Single Atom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1400"/>
            <a:ext cx="3281363" cy="272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3483114"/>
            <a:ext cx="32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 Rotation</a:t>
            </a:r>
          </a:p>
          <a:p>
            <a:pPr marL="461963"/>
            <a:r>
              <a:rPr lang="en-US" sz="2000" dirty="0" smtClean="0"/>
              <a:t>A point cannot rotate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5976" y="6027003"/>
            <a:ext cx="3732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3 Degrees of Freedom (DOF)</a:t>
            </a:r>
          </a:p>
          <a:p>
            <a:pPr algn="ctr"/>
            <a:r>
              <a:rPr lang="en-US" sz="2400" dirty="0" smtClean="0"/>
              <a:t>0 Vibrations</a:t>
            </a:r>
            <a:endParaRPr lang="en-US" sz="2400" dirty="0"/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1524000" y="2360744"/>
          <a:ext cx="838321" cy="839656"/>
        </p:xfrm>
        <a:graphic>
          <a:graphicData uri="http://schemas.openxmlformats.org/presentationml/2006/ole">
            <p:oleObj spid="_x0000_s150531" name="CS ChemDraw Drawing" r:id="rId4" imgW="997601" imgH="999270" progId="ChemDraw.Document.6.0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9800" y="123521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sz="2000" b="1" dirty="0" smtClean="0"/>
              <a:t>Vibration-</a:t>
            </a:r>
            <a:r>
              <a:rPr lang="en-US" sz="2000" dirty="0" smtClean="0"/>
              <a:t> Atoms of a molecule changing their relative positions without changing the position of the molecular center of mass.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0600" y="2684383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/>
            <a:r>
              <a:rPr lang="en-US" sz="2000" b="1" dirty="0" smtClean="0"/>
              <a:t>No </a:t>
            </a:r>
            <a:r>
              <a:rPr lang="en-US" sz="2000" b="1" dirty="0" err="1" smtClean="0"/>
              <a:t>Vibartion</a:t>
            </a:r>
            <a:endParaRPr lang="en-US" sz="2000" b="1" dirty="0" smtClean="0"/>
          </a:p>
          <a:p>
            <a:pPr marL="461963"/>
            <a:r>
              <a:rPr lang="en-US" sz="2000" dirty="0" smtClean="0"/>
              <a:t>“It takes two to vibrate”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4397514"/>
            <a:ext cx="329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Translation</a:t>
            </a:r>
          </a:p>
          <a:p>
            <a:pPr marL="461963"/>
            <a:r>
              <a:rPr lang="en-US" sz="2000" dirty="0" smtClean="0"/>
              <a:t>Can move in x, y, and/or z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Reduce to Irreducible Representation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648" y="6378257"/>
            <a:ext cx="214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Reducible Rep.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0573" y="6370935"/>
            <a:ext cx="222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Irreducible Rep.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75000" y="6654800"/>
            <a:ext cx="2095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x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1-3</a:t>
            </a:r>
            <a:endParaRPr lang="en-US" sz="2000" baseline="-250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324600" y="1600200"/>
          <a:ext cx="1143836" cy="569912"/>
        </p:xfrm>
        <a:graphic>
          <a:graphicData uri="http://schemas.openxmlformats.org/presentationml/2006/ole">
            <p:oleObj spid="_x0000_s286722" name="CS ChemDraw Drawing" r:id="rId3" imgW="452473" imgH="225180" progId="ChemDraw.Document.6.0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3400" y="4800600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G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7600" y="4800600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378200" y="48117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663700" y="47990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-1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451100" y="48117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10" y="4419600"/>
            <a:ext cx="37207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8" y="4462463"/>
            <a:ext cx="41715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8" y="2362200"/>
            <a:ext cx="41715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9400" y="9652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Decomposition/Reduction Formula</a:t>
            </a:r>
          </a:p>
        </p:txBody>
      </p:sp>
      <p:sp>
        <p:nvSpPr>
          <p:cNvPr id="9" name="Oval 8"/>
          <p:cNvSpPr/>
          <p:nvPr/>
        </p:nvSpPr>
        <p:spPr>
          <a:xfrm>
            <a:off x="3116083" y="2469303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96179" y="269624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7986" y="2336800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(h)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280" y="4467712"/>
            <a:ext cx="97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zSans-Book" pitchFamily="2" charset="0"/>
              </a:rPr>
              <a:t>a</a:t>
            </a:r>
            <a:r>
              <a:rPr lang="en-US" sz="2400" baseline="-25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400" dirty="0" smtClean="0"/>
              <a:t>  =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34638" y="4454368"/>
            <a:ext cx="422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-1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3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1154" y="4275136"/>
            <a:ext cx="4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146643" y="4682668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57606" y="4648299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15" y="4295231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67726" y="4309745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]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667257" y="4439854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9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186840" y="3967904"/>
            <a:ext cx="340131" cy="3337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79583" y="2808575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05767" y="4453198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  </a:t>
            </a:r>
            <a:r>
              <a:rPr lang="sv-SE" sz="2400" b="1" dirty="0" smtClean="0"/>
              <a:t>3</a:t>
            </a:r>
            <a:r>
              <a:rPr lang="sv-SE" sz="2400" dirty="0" smtClean="0"/>
              <a:t>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6856681" y="44543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76500" y="4234543"/>
            <a:ext cx="814614" cy="223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02723" y="4281840"/>
            <a:ext cx="64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264412" y="4689372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75375" y="465500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>
            <a:stCxn id="43" idx="2"/>
          </p:cNvCxnSpPr>
          <p:nvPr/>
        </p:nvCxnSpPr>
        <p:spPr>
          <a:xfrm flipH="1">
            <a:off x="3797300" y="4297423"/>
            <a:ext cx="266700" cy="1856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4" idx="2"/>
          </p:cNvCxnSpPr>
          <p:nvPr/>
        </p:nvCxnSpPr>
        <p:spPr>
          <a:xfrm flipH="1">
            <a:off x="4830098" y="4310123"/>
            <a:ext cx="21302" cy="1877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46205" y="4286704"/>
            <a:ext cx="200595" cy="221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21" y="1429206"/>
            <a:ext cx="4306887" cy="9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438400" y="3911600"/>
            <a:ext cx="43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G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4200" y="3911600"/>
            <a:ext cx="4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9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5689600" y="3910013"/>
            <a:ext cx="4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822700" y="3897313"/>
            <a:ext cx="4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-1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610100" y="3910013"/>
            <a:ext cx="4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525" y="5040897"/>
            <a:ext cx="3927475" cy="124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2750462" y="6396335"/>
            <a:ext cx="335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= 3A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+ 2B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+ 3B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Reduce to Irreducible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Subtract Rot. and Trans.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x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1-3</a:t>
            </a:r>
            <a:endParaRPr lang="en-US" sz="2000" baseline="-250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324600" y="1600200"/>
          <a:ext cx="1143836" cy="569912"/>
        </p:xfrm>
        <a:graphic>
          <a:graphicData uri="http://schemas.openxmlformats.org/presentationml/2006/ole">
            <p:oleObj spid="_x0000_s287746" name="CS ChemDraw Drawing" r:id="rId3" imgW="452473" imgH="225180" progId="ChemDraw.Document.6.0">
              <p:embed/>
            </p:oleObj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062" y="4808835"/>
            <a:ext cx="403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=  3A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+  2B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3B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5644803" y="3073400"/>
            <a:ext cx="2869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 atoms  x  3 DOF = 9 DOF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3N-6 = 3 Vibrations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175" y="4794250"/>
            <a:ext cx="4855215" cy="17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700" y="52660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Trans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=    A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</a:rPr>
              <a:t>             +    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</a:rPr>
              <a:t>  +    B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59483" y="5259675"/>
            <a:ext cx="340131" cy="3337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72183" y="5856575"/>
            <a:ext cx="340131" cy="3337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72183" y="6174075"/>
            <a:ext cx="340131" cy="3337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5062" y="5723235"/>
            <a:ext cx="403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Rot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</a:rPr>
              <a:t>=               A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</a:rPr>
              <a:t>  +    B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b="1" dirty="0" smtClean="0">
                <a:solidFill>
                  <a:srgbClr val="008000"/>
                </a:solidFill>
              </a:rPr>
              <a:t>  +    B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2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64283" y="6148675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76983" y="5843875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522983" y="5564475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2400" y="6172200"/>
            <a:ext cx="391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0462" y="6193135"/>
            <a:ext cx="403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Vib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=  2A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                       +    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Reduce to Irreducible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Subtract Rot. and Trans.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x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1-3</a:t>
            </a:r>
            <a:endParaRPr lang="en-US" sz="2000" baseline="-250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324600" y="1600200"/>
          <a:ext cx="1143836" cy="569912"/>
        </p:xfrm>
        <a:graphic>
          <a:graphicData uri="http://schemas.openxmlformats.org/presentationml/2006/ole">
            <p:oleObj spid="_x0000_s288770" name="CS ChemDraw Drawing" r:id="rId3" imgW="452473" imgH="225180" progId="ChemDraw.Document.6.0">
              <p:embed/>
            </p:oleObj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733616" y="3372933"/>
            <a:ext cx="290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Vibration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=  2A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307" y="4990068"/>
            <a:ext cx="2204035" cy="158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1155" y="5094723"/>
            <a:ext cx="2138059" cy="140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2915" y="5104650"/>
            <a:ext cx="1918485" cy="13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3113165" y="3604800"/>
            <a:ext cx="3552825" cy="3057525"/>
            <a:chOff x="1043790" y="3797300"/>
            <a:chExt cx="3552825" cy="3057525"/>
          </a:xfrm>
        </p:grpSpPr>
        <p:pic>
          <p:nvPicPr>
            <p:cNvPr id="1833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3790" y="3797300"/>
              <a:ext cx="3552825" cy="30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603863" y="4179844"/>
              <a:ext cx="601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r>
                <a:rPr lang="en-US" sz="2400" b="1" baseline="-25000" dirty="0" smtClean="0"/>
                <a:t>2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72342" y="5374523"/>
              <a:ext cx="485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r>
                <a:rPr lang="en-US" sz="2400" b="1" baseline="-25000" dirty="0" smtClean="0"/>
                <a:t>1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20994" y="4512978"/>
              <a:ext cx="485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r>
                <a:rPr lang="en-US" sz="2400" b="1" baseline="-25000" dirty="0" smtClean="0"/>
                <a:t>1</a:t>
              </a:r>
              <a:endParaRPr lang="en-US" sz="2400" b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05870" y="5788063"/>
              <a:ext cx="0" cy="35613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87659" y="4256042"/>
              <a:ext cx="0" cy="18656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37928" y="4735700"/>
              <a:ext cx="0" cy="13859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77800" y="1028336"/>
            <a:ext cx="631925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Start with a drawing of a molecule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Draw arrows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Use the Character Table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Predict a physically observable phenomenon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7813" y="1763402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x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1-3</a:t>
            </a:r>
            <a:r>
              <a:rPr lang="en-US" sz="2000" dirty="0" smtClean="0"/>
              <a:t> and z</a:t>
            </a:r>
            <a:r>
              <a:rPr lang="en-US" sz="2000" baseline="-25000" dirty="0" smtClean="0"/>
              <a:t>1-3</a:t>
            </a:r>
            <a:endParaRPr lang="en-US" sz="2000" baseline="-25000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863613" y="1099688"/>
          <a:ext cx="1143836" cy="569912"/>
        </p:xfrm>
        <a:graphic>
          <a:graphicData uri="http://schemas.openxmlformats.org/presentationml/2006/ole">
            <p:oleObj spid="_x0000_s289794" name="CS ChemDraw Drawing" r:id="rId5" imgW="452473" imgH="225180" progId="ChemDraw.Document.6.0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38488" y="3045678"/>
            <a:ext cx="345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Vibrations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=  2A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70301" y="4389126"/>
            <a:ext cx="246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three are IR active but that is not always the case.</a:t>
            </a:r>
            <a:endParaRPr lang="en-US" sz="2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891" y="1491000"/>
            <a:ext cx="79535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1) Find number/symmetry of </a:t>
            </a:r>
            <a:r>
              <a:rPr lang="en-US" sz="2800" dirty="0" err="1" smtClean="0"/>
              <a:t>vibrational</a:t>
            </a:r>
            <a:r>
              <a:rPr lang="en-US" sz="2800" dirty="0" smtClean="0"/>
              <a:t> modes.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2) Assign the symmetry of known vibrations.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3) What does the vibration look like?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4) Find if a </a:t>
            </a:r>
            <a:r>
              <a:rPr lang="en-US" sz="2800" dirty="0" err="1" smtClean="0"/>
              <a:t>vibrational</a:t>
            </a:r>
            <a:r>
              <a:rPr lang="en-US" sz="2800" dirty="0" smtClean="0"/>
              <a:t> mode is IR or Raman Active.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138"/>
            <a:ext cx="8229600" cy="1143000"/>
          </a:xfrm>
        </p:spPr>
        <p:txBody>
          <a:bodyPr/>
          <a:lstStyle/>
          <a:p>
            <a:r>
              <a:rPr lang="en-US" dirty="0" smtClean="0"/>
              <a:t>Vibrations and Group Theory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3700" y="1993900"/>
            <a:ext cx="7162800" cy="698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Assign the Symmetry of a Known Vibrations</a:t>
            </a:r>
            <a:endParaRPr lang="en-US" sz="3200" baseline="-25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6563" y="3445839"/>
            <a:ext cx="5877610" cy="33303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u="sng" dirty="0" smtClean="0"/>
              <a:t>Choose basis function (stretch or bend)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</a:t>
            </a:r>
            <a:r>
              <a:rPr lang="en-US" sz="2400" dirty="0" smtClean="0"/>
              <a:t>to Irreducible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6360" y="2930164"/>
            <a:ext cx="345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Vibrations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=  2A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420167" y="1001645"/>
            <a:ext cx="93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Stretch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161764" y="980791"/>
            <a:ext cx="93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Stretch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018860" y="978840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Bend</a:t>
            </a:r>
            <a:endParaRPr lang="en-US" sz="2000" dirty="0"/>
          </a:p>
        </p:txBody>
      </p:sp>
      <p:graphicFrame>
        <p:nvGraphicFramePr>
          <p:cNvPr id="290819" name="Object 3"/>
          <p:cNvGraphicFramePr>
            <a:graphicFrameLocks noChangeAspect="1"/>
          </p:cNvGraphicFramePr>
          <p:nvPr/>
        </p:nvGraphicFramePr>
        <p:xfrm>
          <a:off x="6873239" y="3534875"/>
          <a:ext cx="1599637" cy="796491"/>
        </p:xfrm>
        <a:graphic>
          <a:graphicData uri="http://schemas.openxmlformats.org/presentationml/2006/ole">
            <p:oleObj spid="_x0000_s290819" name="CS ChemDraw Drawing" r:id="rId3" imgW="452473" imgH="225180" progId="ChemDraw.Document.6.0">
              <p:embed/>
            </p:oleObj>
          </a:graphicData>
        </a:graphic>
      </p:graphicFrame>
      <p:sp>
        <p:nvSpPr>
          <p:cNvPr id="16" name="Arc 15"/>
          <p:cNvSpPr/>
          <p:nvPr/>
        </p:nvSpPr>
        <p:spPr>
          <a:xfrm>
            <a:off x="7401829" y="3657599"/>
            <a:ext cx="519767" cy="519767"/>
          </a:xfrm>
          <a:prstGeom prst="arc">
            <a:avLst>
              <a:gd name="adj1" fmla="val 788039"/>
              <a:gd name="adj2" fmla="val 10275221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06015" y="3210296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Bend</a:t>
            </a:r>
            <a:endParaRPr lang="en-US" sz="2000" dirty="0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6862010" y="5054060"/>
          <a:ext cx="1599637" cy="796491"/>
        </p:xfrm>
        <a:graphic>
          <a:graphicData uri="http://schemas.openxmlformats.org/presentationml/2006/ole">
            <p:oleObj spid="_x0000_s290821" name="CS ChemDraw Drawing" r:id="rId4" imgW="452473" imgH="225180" progId="ChemDraw.Document.6.0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7188911" y="4729481"/>
            <a:ext cx="93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Stretch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44590" y="5188016"/>
            <a:ext cx="356134" cy="225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082591" y="5176786"/>
            <a:ext cx="356134" cy="225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0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3125" y="1427397"/>
            <a:ext cx="2143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087" y="1446900"/>
            <a:ext cx="183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352" y="1303571"/>
            <a:ext cx="22479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 -if it is a more complicated change = 0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Bend angle</a:t>
            </a:r>
            <a:endParaRPr lang="en-US" sz="2000" baseline="-250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122466" y="1465575"/>
            <a:ext cx="1599637" cy="796491"/>
            <a:chOff x="6122466" y="1465575"/>
            <a:chExt cx="1599637" cy="796491"/>
          </a:xfrm>
        </p:grpSpPr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6122466" y="1465575"/>
            <a:ext cx="1599637" cy="796491"/>
          </p:xfrm>
          <a:graphic>
            <a:graphicData uri="http://schemas.openxmlformats.org/presentationml/2006/ole">
              <p:oleObj spid="_x0000_s293890" name="CS ChemDraw Drawing" r:id="rId3" imgW="452473" imgH="225180" progId="ChemDraw.Document.6.0">
                <p:embed/>
              </p:oleObj>
            </a:graphicData>
          </a:graphic>
        </p:graphicFrame>
        <p:sp>
          <p:nvSpPr>
            <p:cNvPr id="17" name="Arc 16"/>
            <p:cNvSpPr/>
            <p:nvPr/>
          </p:nvSpPr>
          <p:spPr>
            <a:xfrm>
              <a:off x="6651056" y="1588299"/>
              <a:ext cx="519767" cy="519767"/>
            </a:xfrm>
            <a:prstGeom prst="arc">
              <a:avLst>
                <a:gd name="adj1" fmla="val 788039"/>
                <a:gd name="adj2" fmla="val 10275221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4210325" y="495861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35220" y="5220798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81395" y="3996435"/>
            <a:ext cx="9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E:     1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00645" y="4696325"/>
            <a:ext cx="101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 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400245" y="5425785"/>
            <a:ext cx="9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r>
              <a:rPr lang="en-US" sz="2400" dirty="0" smtClean="0"/>
              <a:t>:  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00645" y="6184225"/>
            <a:ext cx="10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r>
              <a:rPr lang="en-US" sz="2400" dirty="0" smtClean="0"/>
              <a:t>:  1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31154" y="4688430"/>
            <a:ext cx="1088460" cy="541966"/>
            <a:chOff x="6122466" y="1465575"/>
            <a:chExt cx="1599637" cy="796491"/>
          </a:xfrm>
        </p:grpSpPr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6122466" y="1465575"/>
            <a:ext cx="1599637" cy="796491"/>
          </p:xfrm>
          <a:graphic>
            <a:graphicData uri="http://schemas.openxmlformats.org/presentationml/2006/ole">
              <p:oleObj spid="_x0000_s293891" name="CS ChemDraw Drawing" r:id="rId4" imgW="452473" imgH="225180" progId="ChemDraw.Document.6.0">
                <p:embed/>
              </p:oleObj>
            </a:graphicData>
          </a:graphic>
        </p:graphicFrame>
        <p:sp>
          <p:nvSpPr>
            <p:cNvPr id="38" name="Arc 37"/>
            <p:cNvSpPr/>
            <p:nvPr/>
          </p:nvSpPr>
          <p:spPr>
            <a:xfrm>
              <a:off x="6651056" y="1588299"/>
              <a:ext cx="519767" cy="519767"/>
            </a:xfrm>
            <a:prstGeom prst="arc">
              <a:avLst>
                <a:gd name="adj1" fmla="val 788039"/>
                <a:gd name="adj2" fmla="val 10275221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44976" y="4696450"/>
            <a:ext cx="1088460" cy="541966"/>
            <a:chOff x="6122466" y="1465575"/>
            <a:chExt cx="1599637" cy="796491"/>
          </a:xfrm>
        </p:grpSpPr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6122466" y="1465575"/>
            <a:ext cx="1599637" cy="796491"/>
          </p:xfrm>
          <a:graphic>
            <a:graphicData uri="http://schemas.openxmlformats.org/presentationml/2006/ole">
              <p:oleObj spid="_x0000_s293892" name="CS ChemDraw Drawing" r:id="rId5" imgW="452473" imgH="225180" progId="ChemDraw.Document.6.0">
                <p:embed/>
              </p:oleObj>
            </a:graphicData>
          </a:graphic>
        </p:graphicFrame>
        <p:sp>
          <p:nvSpPr>
            <p:cNvPr id="41" name="Arc 40"/>
            <p:cNvSpPr/>
            <p:nvPr/>
          </p:nvSpPr>
          <p:spPr>
            <a:xfrm>
              <a:off x="6651056" y="1588299"/>
              <a:ext cx="519767" cy="519767"/>
            </a:xfrm>
            <a:prstGeom prst="arc">
              <a:avLst>
                <a:gd name="adj1" fmla="val 788039"/>
                <a:gd name="adj2" fmla="val 10275221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4208721" y="4225483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84921" y="376381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029550" y="3955303"/>
            <a:ext cx="1088460" cy="541966"/>
            <a:chOff x="6122466" y="1465575"/>
            <a:chExt cx="1599637" cy="796491"/>
          </a:xfrm>
        </p:grpSpPr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6122466" y="1465575"/>
            <a:ext cx="1599637" cy="796491"/>
          </p:xfrm>
          <a:graphic>
            <a:graphicData uri="http://schemas.openxmlformats.org/presentationml/2006/ole">
              <p:oleObj spid="_x0000_s293893" name="CS ChemDraw Drawing" r:id="rId6" imgW="452473" imgH="225180" progId="ChemDraw.Document.6.0">
                <p:embed/>
              </p:oleObj>
            </a:graphicData>
          </a:graphic>
        </p:graphicFrame>
        <p:sp>
          <p:nvSpPr>
            <p:cNvPr id="46" name="Arc 45"/>
            <p:cNvSpPr/>
            <p:nvPr/>
          </p:nvSpPr>
          <p:spPr>
            <a:xfrm>
              <a:off x="6651056" y="1588299"/>
              <a:ext cx="519767" cy="519767"/>
            </a:xfrm>
            <a:prstGeom prst="arc">
              <a:avLst>
                <a:gd name="adj1" fmla="val 788039"/>
                <a:gd name="adj2" fmla="val 10275221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43372" y="3963323"/>
            <a:ext cx="1088460" cy="541966"/>
            <a:chOff x="6122466" y="1465575"/>
            <a:chExt cx="1599637" cy="796491"/>
          </a:xfrm>
        </p:grpSpPr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6122466" y="1465575"/>
            <a:ext cx="1599637" cy="796491"/>
          </p:xfrm>
          <a:graphic>
            <a:graphicData uri="http://schemas.openxmlformats.org/presentationml/2006/ole">
              <p:oleObj spid="_x0000_s293894" name="CS ChemDraw Drawing" r:id="rId7" imgW="452473" imgH="225180" progId="ChemDraw.Document.6.0">
                <p:embed/>
              </p:oleObj>
            </a:graphicData>
          </a:graphic>
        </p:graphicFrame>
        <p:sp>
          <p:nvSpPr>
            <p:cNvPr id="49" name="Arc 48"/>
            <p:cNvSpPr/>
            <p:nvPr/>
          </p:nvSpPr>
          <p:spPr>
            <a:xfrm>
              <a:off x="6651056" y="1588299"/>
              <a:ext cx="519767" cy="519767"/>
            </a:xfrm>
            <a:prstGeom prst="arc">
              <a:avLst>
                <a:gd name="adj1" fmla="val 788039"/>
                <a:gd name="adj2" fmla="val 10275221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4208725" y="568851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89325" y="44953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29554" y="5418330"/>
            <a:ext cx="1088460" cy="541966"/>
            <a:chOff x="6122466" y="1465575"/>
            <a:chExt cx="1599637" cy="796491"/>
          </a:xfrm>
        </p:grpSpPr>
        <p:graphicFrame>
          <p:nvGraphicFramePr>
            <p:cNvPr id="53" name="Object 3"/>
            <p:cNvGraphicFramePr>
              <a:graphicFrameLocks noChangeAspect="1"/>
            </p:cNvGraphicFramePr>
            <p:nvPr/>
          </p:nvGraphicFramePr>
          <p:xfrm>
            <a:off x="6122466" y="1465575"/>
            <a:ext cx="1599637" cy="796491"/>
          </p:xfrm>
          <a:graphic>
            <a:graphicData uri="http://schemas.openxmlformats.org/presentationml/2006/ole">
              <p:oleObj spid="_x0000_s293895" name="CS ChemDraw Drawing" r:id="rId8" imgW="452473" imgH="225180" progId="ChemDraw.Document.6.0">
                <p:embed/>
              </p:oleObj>
            </a:graphicData>
          </a:graphic>
        </p:graphicFrame>
        <p:sp>
          <p:nvSpPr>
            <p:cNvPr id="54" name="Arc 53"/>
            <p:cNvSpPr/>
            <p:nvPr/>
          </p:nvSpPr>
          <p:spPr>
            <a:xfrm>
              <a:off x="6651056" y="1588299"/>
              <a:ext cx="519767" cy="519767"/>
            </a:xfrm>
            <a:prstGeom prst="arc">
              <a:avLst>
                <a:gd name="adj1" fmla="val 788039"/>
                <a:gd name="adj2" fmla="val 10275221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43376" y="5426350"/>
            <a:ext cx="1088460" cy="541966"/>
            <a:chOff x="6122466" y="1465575"/>
            <a:chExt cx="1599637" cy="796491"/>
          </a:xfrm>
        </p:grpSpPr>
        <p:graphicFrame>
          <p:nvGraphicFramePr>
            <p:cNvPr id="56" name="Object 3"/>
            <p:cNvGraphicFramePr>
              <a:graphicFrameLocks noChangeAspect="1"/>
            </p:cNvGraphicFramePr>
            <p:nvPr/>
          </p:nvGraphicFramePr>
          <p:xfrm>
            <a:off x="6122466" y="1465575"/>
            <a:ext cx="1599637" cy="796491"/>
          </p:xfrm>
          <a:graphic>
            <a:graphicData uri="http://schemas.openxmlformats.org/presentationml/2006/ole">
              <p:oleObj spid="_x0000_s293896" name="CS ChemDraw Drawing" r:id="rId9" imgW="452473" imgH="225180" progId="ChemDraw.Document.6.0">
                <p:embed/>
              </p:oleObj>
            </a:graphicData>
          </a:graphic>
        </p:graphicFrame>
        <p:sp>
          <p:nvSpPr>
            <p:cNvPr id="57" name="Arc 56"/>
            <p:cNvSpPr/>
            <p:nvPr/>
          </p:nvSpPr>
          <p:spPr>
            <a:xfrm>
              <a:off x="6651056" y="1588299"/>
              <a:ext cx="519767" cy="519767"/>
            </a:xfrm>
            <a:prstGeom prst="arc">
              <a:avLst>
                <a:gd name="adj1" fmla="val 788039"/>
                <a:gd name="adj2" fmla="val 10275221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43241" y="5979589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endParaRPr lang="en-US" sz="24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216746" y="6447301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037575" y="6177121"/>
            <a:ext cx="1088460" cy="541966"/>
            <a:chOff x="6122466" y="1465575"/>
            <a:chExt cx="1599637" cy="796491"/>
          </a:xfrm>
        </p:grpSpPr>
        <p:graphicFrame>
          <p:nvGraphicFramePr>
            <p:cNvPr id="61" name="Object 3"/>
            <p:cNvGraphicFramePr>
              <a:graphicFrameLocks noChangeAspect="1"/>
            </p:cNvGraphicFramePr>
            <p:nvPr/>
          </p:nvGraphicFramePr>
          <p:xfrm>
            <a:off x="6122466" y="1465575"/>
            <a:ext cx="1599637" cy="796491"/>
          </p:xfrm>
          <a:graphic>
            <a:graphicData uri="http://schemas.openxmlformats.org/presentationml/2006/ole">
              <p:oleObj spid="_x0000_s293897" name="CS ChemDraw Drawing" r:id="rId10" imgW="452473" imgH="225180" progId="ChemDraw.Document.6.0">
                <p:embed/>
              </p:oleObj>
            </a:graphicData>
          </a:graphic>
        </p:graphicFrame>
        <p:sp>
          <p:nvSpPr>
            <p:cNvPr id="62" name="Arc 61"/>
            <p:cNvSpPr/>
            <p:nvPr/>
          </p:nvSpPr>
          <p:spPr>
            <a:xfrm>
              <a:off x="6651056" y="1588299"/>
              <a:ext cx="519767" cy="519767"/>
            </a:xfrm>
            <a:prstGeom prst="arc">
              <a:avLst>
                <a:gd name="adj1" fmla="val 788039"/>
                <a:gd name="adj2" fmla="val 10275221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951397" y="6185141"/>
            <a:ext cx="1088460" cy="541966"/>
            <a:chOff x="6122466" y="1465575"/>
            <a:chExt cx="1599637" cy="796491"/>
          </a:xfrm>
        </p:grpSpPr>
        <p:graphicFrame>
          <p:nvGraphicFramePr>
            <p:cNvPr id="64" name="Object 3"/>
            <p:cNvGraphicFramePr>
              <a:graphicFrameLocks noChangeAspect="1"/>
            </p:cNvGraphicFramePr>
            <p:nvPr/>
          </p:nvGraphicFramePr>
          <p:xfrm>
            <a:off x="6122466" y="1465575"/>
            <a:ext cx="1599637" cy="796491"/>
          </p:xfrm>
          <a:graphic>
            <a:graphicData uri="http://schemas.openxmlformats.org/presentationml/2006/ole">
              <p:oleObj spid="_x0000_s293898" name="CS ChemDraw Drawing" r:id="rId11" imgW="452473" imgH="225180" progId="ChemDraw.Document.6.0">
                <p:embed/>
              </p:oleObj>
            </a:graphicData>
          </a:graphic>
        </p:graphicFrame>
        <p:sp>
          <p:nvSpPr>
            <p:cNvPr id="65" name="Arc 64"/>
            <p:cNvSpPr/>
            <p:nvPr/>
          </p:nvSpPr>
          <p:spPr>
            <a:xfrm>
              <a:off x="6651056" y="1588299"/>
              <a:ext cx="519767" cy="519767"/>
            </a:xfrm>
            <a:prstGeom prst="arc">
              <a:avLst>
                <a:gd name="adj1" fmla="val 788039"/>
                <a:gd name="adj2" fmla="val 10275221"/>
              </a:avLst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389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263" y="4781902"/>
            <a:ext cx="1751797" cy="132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 -if it is a more complicated change = 0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Reduce to Irreducible Representation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648" y="6378257"/>
            <a:ext cx="214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Reducible Rep.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0573" y="6370935"/>
            <a:ext cx="222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Irreducible Rep.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75000" y="6654800"/>
            <a:ext cx="2095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Bend angle</a:t>
            </a:r>
            <a:endParaRPr lang="en-US" sz="20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4800600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G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7600" y="4800600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378200" y="48117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663700" y="47990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451100" y="48117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10" y="4419600"/>
            <a:ext cx="37207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888" y="4462463"/>
            <a:ext cx="41715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6122466" y="1465575"/>
          <a:ext cx="1599637" cy="796491"/>
        </p:xfrm>
        <a:graphic>
          <a:graphicData uri="http://schemas.openxmlformats.org/presentationml/2006/ole">
            <p:oleObj spid="_x0000_s291843" name="CS ChemDraw Drawing" r:id="rId5" imgW="452473" imgH="225180" progId="ChemDraw.Document.6.0">
              <p:embed/>
            </p:oleObj>
          </a:graphicData>
        </a:graphic>
      </p:graphicFrame>
      <p:sp>
        <p:nvSpPr>
          <p:cNvPr id="17" name="Arc 16"/>
          <p:cNvSpPr/>
          <p:nvPr/>
        </p:nvSpPr>
        <p:spPr>
          <a:xfrm>
            <a:off x="6651056" y="1588299"/>
            <a:ext cx="519767" cy="519767"/>
          </a:xfrm>
          <a:prstGeom prst="arc">
            <a:avLst>
              <a:gd name="adj1" fmla="val 788039"/>
              <a:gd name="adj2" fmla="val 10275221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Assign the Symmetry of a Known Vibrations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440692" y="2853157"/>
            <a:ext cx="345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Vibrations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=  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420167" y="1001645"/>
            <a:ext cx="93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Stretch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161764" y="980791"/>
            <a:ext cx="93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Stretch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018860" y="978840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Bend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065454" y="2389545"/>
            <a:ext cx="73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3125" y="1427397"/>
            <a:ext cx="2143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087" y="1446900"/>
            <a:ext cx="183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352" y="1303571"/>
            <a:ext cx="22479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Brace 21"/>
          <p:cNvSpPr/>
          <p:nvPr/>
        </p:nvSpPr>
        <p:spPr>
          <a:xfrm rot="5400000">
            <a:off x="2959766" y="264700"/>
            <a:ext cx="423511" cy="472600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36563" y="3445839"/>
            <a:ext cx="5877610" cy="33303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u="sng" dirty="0" smtClean="0"/>
              <a:t>Choose basis function (stretch)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</a:t>
            </a:r>
            <a:r>
              <a:rPr lang="en-US" sz="2400" dirty="0" smtClean="0"/>
              <a:t>to Irreducible Representation</a:t>
            </a: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6698385" y="5054060"/>
          <a:ext cx="1599637" cy="796491"/>
        </p:xfrm>
        <a:graphic>
          <a:graphicData uri="http://schemas.openxmlformats.org/presentationml/2006/ole">
            <p:oleObj spid="_x0000_s294916" name="CS ChemDraw Drawing" r:id="rId6" imgW="452473" imgH="225180" progId="ChemDraw.Document.6.0">
              <p:embed/>
            </p:oleObj>
          </a:graphicData>
        </a:graphic>
      </p:graphicFrame>
      <p:sp>
        <p:nvSpPr>
          <p:cNvPr id="30" name="Rectangle 29"/>
          <p:cNvSpPr/>
          <p:nvPr/>
        </p:nvSpPr>
        <p:spPr>
          <a:xfrm>
            <a:off x="7025286" y="4729481"/>
            <a:ext cx="93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Stretch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80965" y="5188016"/>
            <a:ext cx="356134" cy="225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918966" y="5176786"/>
            <a:ext cx="356134" cy="225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Diatomic Molecule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69754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6 DOF</a:t>
            </a:r>
          </a:p>
          <a:p>
            <a:r>
              <a:rPr lang="en-US" sz="2400" dirty="0" smtClean="0"/>
              <a:t>-  3 Translation</a:t>
            </a:r>
          </a:p>
          <a:p>
            <a:r>
              <a:rPr lang="en-US" sz="2400" u="sng" dirty="0" smtClean="0"/>
              <a:t>-  2 Rotation</a:t>
            </a:r>
          </a:p>
          <a:p>
            <a:r>
              <a:rPr lang="en-US" sz="2400" dirty="0" smtClean="0"/>
              <a:t>   1 Vibration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57500" y="781050"/>
            <a:ext cx="3429000" cy="1428750"/>
            <a:chOff x="2667000" y="914400"/>
            <a:chExt cx="4572000" cy="1905000"/>
          </a:xfrm>
        </p:grpSpPr>
        <p:pic>
          <p:nvPicPr>
            <p:cNvPr id="150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923692"/>
              <a:ext cx="2286000" cy="1895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914400"/>
              <a:ext cx="2286000" cy="1895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3505200" y="2057400"/>
              <a:ext cx="228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850803" y="2209800"/>
            <a:ext cx="33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 atoms  x  3 DOF = 6 DOF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3002738"/>
            <a:ext cx="3851465" cy="164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257800"/>
            <a:ext cx="305805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2667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Translation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796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Rotation</a:t>
            </a: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334000"/>
            <a:ext cx="1371600" cy="135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3810000" y="5715000"/>
            <a:ext cx="1219200" cy="838200"/>
            <a:chOff x="3352800" y="5715000"/>
            <a:chExt cx="1219200" cy="8382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352800" y="5715000"/>
              <a:ext cx="1219200" cy="838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429000" y="5715000"/>
              <a:ext cx="1066800" cy="838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351238"/>
            <a:ext cx="1371600" cy="13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715000" y="5867400"/>
            <a:ext cx="2949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 dirty="0" smtClean="0"/>
              <a:t>For a Linear Molecule</a:t>
            </a:r>
          </a:p>
          <a:p>
            <a:pPr algn="ctr"/>
            <a:r>
              <a:rPr lang="en-US" sz="2400" b="1" dirty="0" smtClean="0"/>
              <a:t># of Vibrations = 3N-5</a:t>
            </a:r>
            <a:endParaRPr lang="en-US" sz="24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 -if it is a more complicated change = 0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OH stretch</a:t>
            </a:r>
            <a:endParaRPr lang="en-US" sz="2000" baseline="-250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6122466" y="1465575"/>
          <a:ext cx="1599637" cy="796491"/>
        </p:xfrm>
        <a:graphic>
          <a:graphicData uri="http://schemas.openxmlformats.org/presentationml/2006/ole">
            <p:oleObj spid="_x0000_s295938" name="CS ChemDraw Drawing" r:id="rId3" imgW="452473" imgH="225180" progId="ChemDraw.Document.6.0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4210325" y="495861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35220" y="5220798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81395" y="3996435"/>
            <a:ext cx="9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E:     2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00645" y="4696325"/>
            <a:ext cx="101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 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400245" y="5425785"/>
            <a:ext cx="9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r>
              <a:rPr lang="en-US" sz="2400" dirty="0" smtClean="0"/>
              <a:t>:  0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00645" y="6184225"/>
            <a:ext cx="10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r>
              <a:rPr lang="en-US" sz="2400" dirty="0" smtClean="0"/>
              <a:t>:  2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208721" y="4225483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84921" y="376381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208725" y="568851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89325" y="44953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4243241" y="5979589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endParaRPr lang="en-US" sz="24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216746" y="6447301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38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263" y="4781902"/>
            <a:ext cx="1751797" cy="132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Arrow Connector 51"/>
          <p:cNvCxnSpPr/>
          <p:nvPr/>
        </p:nvCxnSpPr>
        <p:spPr>
          <a:xfrm flipH="1">
            <a:off x="606391" y="5399772"/>
            <a:ext cx="625643" cy="4809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538428" y="5407793"/>
            <a:ext cx="625643" cy="48098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029550" y="3955303"/>
            <a:ext cx="1088460" cy="541966"/>
            <a:chOff x="3029550" y="3955303"/>
            <a:chExt cx="1088460" cy="541966"/>
          </a:xfrm>
        </p:grpSpPr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3029550" y="3955303"/>
            <a:ext cx="1088460" cy="541966"/>
          </p:xfrm>
          <a:graphic>
            <a:graphicData uri="http://schemas.openxmlformats.org/presentationml/2006/ole">
              <p:oleObj spid="_x0000_s295941" name="CS ChemDraw Drawing" r:id="rId5" imgW="452473" imgH="225180" progId="ChemDraw.Document.6.0">
                <p:embed/>
              </p:oleObj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 flipH="1">
              <a:off x="3157086" y="4021755"/>
              <a:ext cx="248655" cy="1556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724977" y="4023361"/>
              <a:ext cx="250257" cy="14437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981870" y="3963324"/>
            <a:ext cx="1088460" cy="541966"/>
            <a:chOff x="3029550" y="3955303"/>
            <a:chExt cx="1088460" cy="541966"/>
          </a:xfrm>
        </p:grpSpPr>
        <p:graphicFrame>
          <p:nvGraphicFramePr>
            <p:cNvPr id="80" name="Object 3"/>
            <p:cNvGraphicFramePr>
              <a:graphicFrameLocks noChangeAspect="1"/>
            </p:cNvGraphicFramePr>
            <p:nvPr/>
          </p:nvGraphicFramePr>
          <p:xfrm>
            <a:off x="3029550" y="3955303"/>
            <a:ext cx="1088460" cy="541966"/>
          </p:xfrm>
          <a:graphic>
            <a:graphicData uri="http://schemas.openxmlformats.org/presentationml/2006/ole">
              <p:oleObj spid="_x0000_s295947" name="CS ChemDraw Drawing" r:id="rId6" imgW="452473" imgH="225180" progId="ChemDraw.Document.6.0">
                <p:embed/>
              </p:oleObj>
            </a:graphicData>
          </a:graphic>
        </p:graphicFrame>
        <p:cxnSp>
          <p:nvCxnSpPr>
            <p:cNvPr id="81" name="Straight Arrow Connector 80"/>
            <p:cNvCxnSpPr/>
            <p:nvPr/>
          </p:nvCxnSpPr>
          <p:spPr>
            <a:xfrm flipH="1">
              <a:off x="3157086" y="4021755"/>
              <a:ext cx="248655" cy="1556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3724977" y="4023361"/>
              <a:ext cx="250257" cy="14437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066448" y="4685218"/>
            <a:ext cx="1088460" cy="541966"/>
            <a:chOff x="3029550" y="3955303"/>
            <a:chExt cx="1088460" cy="541966"/>
          </a:xfrm>
        </p:grpSpPr>
        <p:graphicFrame>
          <p:nvGraphicFramePr>
            <p:cNvPr id="84" name="Object 3"/>
            <p:cNvGraphicFramePr>
              <a:graphicFrameLocks noChangeAspect="1"/>
            </p:cNvGraphicFramePr>
            <p:nvPr/>
          </p:nvGraphicFramePr>
          <p:xfrm>
            <a:off x="3029550" y="3955303"/>
            <a:ext cx="1088460" cy="541966"/>
          </p:xfrm>
          <a:graphic>
            <a:graphicData uri="http://schemas.openxmlformats.org/presentationml/2006/ole">
              <p:oleObj spid="_x0000_s295948" name="CS ChemDraw Drawing" r:id="rId7" imgW="452473" imgH="225180" progId="ChemDraw.Document.6.0">
                <p:embed/>
              </p:oleObj>
            </a:graphicData>
          </a:graphic>
        </p:graphicFrame>
        <p:cxnSp>
          <p:nvCxnSpPr>
            <p:cNvPr id="85" name="Straight Arrow Connector 84"/>
            <p:cNvCxnSpPr/>
            <p:nvPr/>
          </p:nvCxnSpPr>
          <p:spPr>
            <a:xfrm flipH="1">
              <a:off x="3157086" y="4021755"/>
              <a:ext cx="248655" cy="1556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724977" y="4023361"/>
              <a:ext cx="250257" cy="14437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3074469" y="5415135"/>
            <a:ext cx="1088460" cy="541966"/>
            <a:chOff x="3029550" y="3955303"/>
            <a:chExt cx="1088460" cy="541966"/>
          </a:xfrm>
        </p:grpSpPr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3029550" y="3955303"/>
            <a:ext cx="1088460" cy="541966"/>
          </p:xfrm>
          <a:graphic>
            <a:graphicData uri="http://schemas.openxmlformats.org/presentationml/2006/ole">
              <p:oleObj spid="_x0000_s295949" name="CS ChemDraw Drawing" r:id="rId8" imgW="452473" imgH="225180" progId="ChemDraw.Document.6.0">
                <p:embed/>
              </p:oleObj>
            </a:graphicData>
          </a:graphic>
        </p:graphicFrame>
        <p:cxnSp>
          <p:nvCxnSpPr>
            <p:cNvPr id="89" name="Straight Arrow Connector 88"/>
            <p:cNvCxnSpPr/>
            <p:nvPr/>
          </p:nvCxnSpPr>
          <p:spPr>
            <a:xfrm flipH="1">
              <a:off x="3157086" y="4021755"/>
              <a:ext cx="248655" cy="1556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3724977" y="4023361"/>
              <a:ext cx="250257" cy="14437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082491" y="6173925"/>
            <a:ext cx="1088460" cy="541966"/>
            <a:chOff x="3029550" y="3955303"/>
            <a:chExt cx="1088460" cy="541966"/>
          </a:xfrm>
        </p:grpSpPr>
        <p:graphicFrame>
          <p:nvGraphicFramePr>
            <p:cNvPr id="92" name="Object 3"/>
            <p:cNvGraphicFramePr>
              <a:graphicFrameLocks noChangeAspect="1"/>
            </p:cNvGraphicFramePr>
            <p:nvPr/>
          </p:nvGraphicFramePr>
          <p:xfrm>
            <a:off x="3029550" y="3955303"/>
            <a:ext cx="1088460" cy="541966"/>
          </p:xfrm>
          <a:graphic>
            <a:graphicData uri="http://schemas.openxmlformats.org/presentationml/2006/ole">
              <p:oleObj spid="_x0000_s295950" name="CS ChemDraw Drawing" r:id="rId9" imgW="452473" imgH="225180" progId="ChemDraw.Document.6.0">
                <p:embed/>
              </p:oleObj>
            </a:graphicData>
          </a:graphic>
        </p:graphicFrame>
        <p:cxnSp>
          <p:nvCxnSpPr>
            <p:cNvPr id="93" name="Straight Arrow Connector 92"/>
            <p:cNvCxnSpPr/>
            <p:nvPr/>
          </p:nvCxnSpPr>
          <p:spPr>
            <a:xfrm flipH="1">
              <a:off x="3157086" y="4021755"/>
              <a:ext cx="248655" cy="1556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3724977" y="4023361"/>
              <a:ext cx="250257" cy="14437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4957811" y="6186757"/>
            <a:ext cx="1088460" cy="541966"/>
            <a:chOff x="3029550" y="3955303"/>
            <a:chExt cx="1088460" cy="541966"/>
          </a:xfrm>
        </p:grpSpPr>
        <p:graphicFrame>
          <p:nvGraphicFramePr>
            <p:cNvPr id="96" name="Object 3"/>
            <p:cNvGraphicFramePr>
              <a:graphicFrameLocks noChangeAspect="1"/>
            </p:cNvGraphicFramePr>
            <p:nvPr/>
          </p:nvGraphicFramePr>
          <p:xfrm>
            <a:off x="3029550" y="3955303"/>
            <a:ext cx="1088460" cy="541966"/>
          </p:xfrm>
          <a:graphic>
            <a:graphicData uri="http://schemas.openxmlformats.org/presentationml/2006/ole">
              <p:oleObj spid="_x0000_s295951" name="CS ChemDraw Drawing" r:id="rId10" imgW="452473" imgH="225180" progId="ChemDraw.Document.6.0">
                <p:embed/>
              </p:oleObj>
            </a:graphicData>
          </a:graphic>
        </p:graphicFrame>
        <p:cxnSp>
          <p:nvCxnSpPr>
            <p:cNvPr id="97" name="Straight Arrow Connector 96"/>
            <p:cNvCxnSpPr/>
            <p:nvPr/>
          </p:nvCxnSpPr>
          <p:spPr>
            <a:xfrm flipH="1">
              <a:off x="3157086" y="4021755"/>
              <a:ext cx="248655" cy="1556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3724977" y="4023361"/>
              <a:ext cx="250257" cy="14437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4956208" y="5424758"/>
            <a:ext cx="1088460" cy="541966"/>
            <a:chOff x="3029550" y="3955303"/>
            <a:chExt cx="1088460" cy="541966"/>
          </a:xfrm>
        </p:grpSpPr>
        <p:graphicFrame>
          <p:nvGraphicFramePr>
            <p:cNvPr id="100" name="Object 3"/>
            <p:cNvGraphicFramePr>
              <a:graphicFrameLocks noChangeAspect="1"/>
            </p:cNvGraphicFramePr>
            <p:nvPr/>
          </p:nvGraphicFramePr>
          <p:xfrm>
            <a:off x="3029550" y="3955303"/>
            <a:ext cx="1088460" cy="541966"/>
          </p:xfrm>
          <a:graphic>
            <a:graphicData uri="http://schemas.openxmlformats.org/presentationml/2006/ole">
              <p:oleObj spid="_x0000_s295952" name="CS ChemDraw Drawing" r:id="rId11" imgW="452473" imgH="225180" progId="ChemDraw.Document.6.0">
                <p:embed/>
              </p:oleObj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 flipH="1">
              <a:off x="3157086" y="4021755"/>
              <a:ext cx="248655" cy="15560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724977" y="4023361"/>
              <a:ext cx="250257" cy="1443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4964230" y="4691636"/>
            <a:ext cx="1088460" cy="541966"/>
            <a:chOff x="3029550" y="3955303"/>
            <a:chExt cx="1088460" cy="541966"/>
          </a:xfrm>
        </p:grpSpPr>
        <p:graphicFrame>
          <p:nvGraphicFramePr>
            <p:cNvPr id="104" name="Object 3"/>
            <p:cNvGraphicFramePr>
              <a:graphicFrameLocks noChangeAspect="1"/>
            </p:cNvGraphicFramePr>
            <p:nvPr/>
          </p:nvGraphicFramePr>
          <p:xfrm>
            <a:off x="3029550" y="3955303"/>
            <a:ext cx="1088460" cy="541966"/>
          </p:xfrm>
          <a:graphic>
            <a:graphicData uri="http://schemas.openxmlformats.org/presentationml/2006/ole">
              <p:oleObj spid="_x0000_s295953" name="CS ChemDraw Drawing" r:id="rId12" imgW="452473" imgH="225180" progId="ChemDraw.Document.6.0">
                <p:embed/>
              </p:oleObj>
            </a:graphicData>
          </a:graphic>
        </p:graphicFrame>
        <p:cxnSp>
          <p:nvCxnSpPr>
            <p:cNvPr id="105" name="Straight Arrow Connector 104"/>
            <p:cNvCxnSpPr/>
            <p:nvPr/>
          </p:nvCxnSpPr>
          <p:spPr>
            <a:xfrm flipH="1">
              <a:off x="3157086" y="4021755"/>
              <a:ext cx="248655" cy="15560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3724977" y="4023361"/>
              <a:ext cx="250257" cy="1443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Arrow Connector 106"/>
          <p:cNvCxnSpPr/>
          <p:nvPr/>
        </p:nvCxnSpPr>
        <p:spPr>
          <a:xfrm>
            <a:off x="7125554" y="1612130"/>
            <a:ext cx="356134" cy="22555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6363555" y="1600900"/>
            <a:ext cx="356134" cy="225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 -if it is a more complicated change = 0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Reduce to Irreducible Representation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648" y="6378257"/>
            <a:ext cx="214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Reducible Rep.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0573" y="6370935"/>
            <a:ext cx="222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Irreducible Rep.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75000" y="6654800"/>
            <a:ext cx="2095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" y="4800600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G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7600" y="4800600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378200" y="4802088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663700" y="481826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451100" y="48117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10" y="4419600"/>
            <a:ext cx="37207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888" y="4462463"/>
            <a:ext cx="41715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2263914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OH stretch</a:t>
            </a:r>
            <a:endParaRPr lang="en-US" sz="2000" baseline="-25000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6122466" y="1465575"/>
          <a:ext cx="1599637" cy="796491"/>
        </p:xfrm>
        <a:graphic>
          <a:graphicData uri="http://schemas.openxmlformats.org/presentationml/2006/ole">
            <p:oleObj spid="_x0000_s296963" name="CS ChemDraw Drawing" r:id="rId5" imgW="452473" imgH="225180" progId="ChemDraw.Document.6.0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7125554" y="1612130"/>
            <a:ext cx="356134" cy="22555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63555" y="1600900"/>
            <a:ext cx="356134" cy="225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8" y="2362200"/>
            <a:ext cx="41715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9400" y="9652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Decomposition/Reduction Formula</a:t>
            </a:r>
          </a:p>
        </p:txBody>
      </p:sp>
      <p:sp>
        <p:nvSpPr>
          <p:cNvPr id="9" name="Oval 8"/>
          <p:cNvSpPr/>
          <p:nvPr/>
        </p:nvSpPr>
        <p:spPr>
          <a:xfrm>
            <a:off x="3116083" y="2469303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96179" y="269624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7986" y="2336800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(h)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280" y="4467712"/>
            <a:ext cx="97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zSans-Book" pitchFamily="2" charset="0"/>
              </a:rPr>
              <a:t>a</a:t>
            </a:r>
            <a:r>
              <a:rPr lang="en-US" sz="2400" baseline="-25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400" dirty="0" smtClean="0"/>
              <a:t>  =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34638" y="4454368"/>
            <a:ext cx="422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1154" y="4275136"/>
            <a:ext cx="4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146643" y="4682668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57606" y="4648299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15" y="4295231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67726" y="4309745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]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667257" y="4439854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186840" y="3967904"/>
            <a:ext cx="340131" cy="3337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79583" y="2808575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05767" y="4453198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  </a:t>
            </a:r>
            <a:r>
              <a:rPr lang="sv-SE" sz="2400" b="1" dirty="0" smtClean="0"/>
              <a:t>1</a:t>
            </a:r>
            <a:r>
              <a:rPr lang="sv-SE" sz="2400" dirty="0" smtClean="0"/>
              <a:t>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6856681" y="44543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76500" y="4234543"/>
            <a:ext cx="814614" cy="223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79723" y="4281840"/>
            <a:ext cx="4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264412" y="4689372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75375" y="465500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>
            <a:stCxn id="43" idx="2"/>
          </p:cNvCxnSpPr>
          <p:nvPr/>
        </p:nvCxnSpPr>
        <p:spPr>
          <a:xfrm flipH="1">
            <a:off x="3797300" y="4297423"/>
            <a:ext cx="266700" cy="1856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4" idx="2"/>
          </p:cNvCxnSpPr>
          <p:nvPr/>
        </p:nvCxnSpPr>
        <p:spPr>
          <a:xfrm flipH="1">
            <a:off x="4830098" y="4310123"/>
            <a:ext cx="21302" cy="1877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46205" y="4286704"/>
            <a:ext cx="200595" cy="221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21" y="1429206"/>
            <a:ext cx="4306887" cy="9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Example: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</a:t>
            </a:r>
            <a:endParaRPr lang="en-US" sz="44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438400" y="3911600"/>
            <a:ext cx="43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G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4200" y="3911600"/>
            <a:ext cx="4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5689600" y="3910013"/>
            <a:ext cx="4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822700" y="3897313"/>
            <a:ext cx="4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610100" y="3910013"/>
            <a:ext cx="4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750462" y="6103835"/>
            <a:ext cx="3358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G</a:t>
            </a:r>
            <a:r>
              <a:rPr lang="en-US" sz="3200" b="1" baseline="-25000" dirty="0" smtClean="0"/>
              <a:t> </a:t>
            </a:r>
            <a:r>
              <a:rPr lang="en-US" sz="3200" b="1" dirty="0" smtClean="0"/>
              <a:t>= A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  +  B</a:t>
            </a:r>
            <a:r>
              <a:rPr lang="en-US" sz="3200" b="1" baseline="-25000" dirty="0" smtClean="0"/>
              <a:t>2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88677" y="5435536"/>
            <a:ext cx="97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zSans-Book" pitchFamily="2" charset="0"/>
              </a:rPr>
              <a:t>a</a:t>
            </a:r>
            <a:r>
              <a:rPr lang="en-US" sz="2400" baseline="-25000" dirty="0" smtClean="0"/>
              <a:t>B</a:t>
            </a:r>
            <a:r>
              <a:rPr lang="en-US" sz="2000" baseline="-25000" dirty="0" smtClean="0"/>
              <a:t>2</a:t>
            </a:r>
            <a:r>
              <a:rPr lang="en-US" sz="2400" dirty="0" smtClean="0"/>
              <a:t>  =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2713785" y="5422192"/>
            <a:ext cx="432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)(-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)(-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</a:t>
            </a:r>
            <a:endParaRPr lang="en-US" sz="24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145040" y="5650492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56003" y="561612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65654" y="5407678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7704164" y="5421022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  </a:t>
            </a:r>
            <a:r>
              <a:rPr lang="sv-SE" sz="2400" b="1" dirty="0" smtClean="0"/>
              <a:t>1</a:t>
            </a:r>
            <a:r>
              <a:rPr lang="sv-SE" sz="2400" dirty="0" smtClean="0"/>
              <a:t> 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6855078" y="542219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7262809" y="5657196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273772" y="5622827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177978" y="3336360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140299" y="5258400"/>
            <a:ext cx="4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1541665" y="5285006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</a:t>
            </a:r>
            <a:endParaRPr 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6700876" y="5299520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]</a:t>
            </a:r>
            <a:endParaRPr lang="en-US" sz="4000" dirty="0"/>
          </a:p>
        </p:txBody>
      </p:sp>
      <p:sp>
        <p:nvSpPr>
          <p:cNvPr id="58" name="TextBox 57"/>
          <p:cNvSpPr txBox="1"/>
          <p:nvPr/>
        </p:nvSpPr>
        <p:spPr>
          <a:xfrm>
            <a:off x="7271445" y="5239150"/>
            <a:ext cx="4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Assign the Symmetry of a Known Vibrations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440692" y="2853157"/>
            <a:ext cx="345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Vibrations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=  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420167" y="1001645"/>
            <a:ext cx="93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Stretch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161764" y="980791"/>
            <a:ext cx="93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Stretch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018860" y="978840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Bend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065454" y="2389545"/>
            <a:ext cx="73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3125" y="1427397"/>
            <a:ext cx="2143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087" y="1446900"/>
            <a:ext cx="183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352" y="1303571"/>
            <a:ext cx="22479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Brace 21"/>
          <p:cNvSpPr/>
          <p:nvPr/>
        </p:nvSpPr>
        <p:spPr>
          <a:xfrm rot="5400000">
            <a:off x="2959766" y="264700"/>
            <a:ext cx="423511" cy="472600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8207" y="3558235"/>
            <a:ext cx="8388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+mj-lt"/>
              </a:rPr>
              <a:t>3) What does the vibration look like?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1665" y="4312117"/>
            <a:ext cx="209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 Inspection</a:t>
            </a:r>
            <a:endParaRPr lang="en-US" sz="2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778" y="4797390"/>
            <a:ext cx="41715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051675" y="4310513"/>
            <a:ext cx="362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 Projection Operator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908606" y="4966292"/>
            <a:ext cx="2010288" cy="1059126"/>
            <a:chOff x="6129988" y="5339618"/>
            <a:chExt cx="1581150" cy="833034"/>
          </a:xfrm>
        </p:grpSpPr>
        <p:pic>
          <p:nvPicPr>
            <p:cNvPr id="29798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98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98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891" y="1491000"/>
            <a:ext cx="79535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1) Find number/symmetry of </a:t>
            </a:r>
            <a:r>
              <a:rPr lang="en-US" sz="2800" dirty="0" err="1" smtClean="0"/>
              <a:t>vibrational</a:t>
            </a:r>
            <a:r>
              <a:rPr lang="en-US" sz="2800" dirty="0" smtClean="0"/>
              <a:t> modes.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2) Assign the symmetry of known vibrations.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3) What does the vibration look like?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4) Find if a </a:t>
            </a:r>
            <a:r>
              <a:rPr lang="en-US" sz="2800" dirty="0" err="1" smtClean="0"/>
              <a:t>vibrational</a:t>
            </a:r>
            <a:r>
              <a:rPr lang="en-US" sz="2800" dirty="0" smtClean="0"/>
              <a:t> mode is IR or Raman Active.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138"/>
            <a:ext cx="8229600" cy="1143000"/>
          </a:xfrm>
        </p:spPr>
        <p:txBody>
          <a:bodyPr/>
          <a:lstStyle/>
          <a:p>
            <a:r>
              <a:rPr lang="en-US" dirty="0" smtClean="0"/>
              <a:t>Vibrations and Group Theory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7800" y="2592388"/>
            <a:ext cx="7162800" cy="698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3) What does the vibration look like?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475" y="2410334"/>
            <a:ext cx="182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  </a:t>
            </a:r>
            <a:r>
              <a:rPr lang="en-US" sz="2400" b="1" dirty="0" smtClean="0"/>
              <a:t>=  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587" y="3583650"/>
            <a:ext cx="183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602" y="3440321"/>
            <a:ext cx="22479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2335" y="1486295"/>
            <a:ext cx="41715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18587" y="883066"/>
            <a:ext cx="286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By Inspection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625" y="5119088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G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2325" y="5119088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11425" y="5120576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5050" y="5127126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13200" y="5120576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235" y="4738088"/>
            <a:ext cx="37207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48783" y="5132155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G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4483" y="5132155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893583" y="513364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198333" y="514019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995358" y="513364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-1</a:t>
            </a:r>
            <a:endParaRPr lang="en-US" sz="28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9393" y="4751155"/>
            <a:ext cx="37207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1197" y="1576689"/>
            <a:ext cx="1443790" cy="108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743779" y="5816078"/>
            <a:ext cx="97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00080" y="5814468"/>
            <a:ext cx="92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3) What does the vibration look like?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5173" y="883066"/>
            <a:ext cx="424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Projection Operator</a:t>
            </a:r>
            <a:endParaRPr lang="en-US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6555113" y="1959421"/>
            <a:ext cx="1923368" cy="1013331"/>
            <a:chOff x="6129988" y="5339618"/>
            <a:chExt cx="1581150" cy="833034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30"/>
          <p:cNvSpPr/>
          <p:nvPr/>
        </p:nvSpPr>
        <p:spPr>
          <a:xfrm>
            <a:off x="130627" y="2396561"/>
            <a:ext cx="8961121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Choose non-symmetry basis (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Choose a irreducible representation (A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or 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Apply Equation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sz="2800" dirty="0" smtClean="0"/>
              <a:t>- Use operations to find new non-symmetry basis (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sz="2800" dirty="0" smtClean="0"/>
              <a:t>- Multiply by characters in the irreducible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Apply answer to structure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1962" y="1445078"/>
            <a:ext cx="2951248" cy="91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3) What does the vibration look like?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5173" y="817751"/>
            <a:ext cx="424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Projection Operator</a:t>
            </a:r>
            <a:endParaRPr lang="en-US" sz="2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6515924" y="914388"/>
            <a:ext cx="1923368" cy="1013332"/>
            <a:chOff x="6129988" y="5339618"/>
            <a:chExt cx="1581150" cy="833034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30"/>
          <p:cNvSpPr/>
          <p:nvPr/>
        </p:nvSpPr>
        <p:spPr>
          <a:xfrm>
            <a:off x="85090" y="1233962"/>
            <a:ext cx="62765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Choose non-symmetry basis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Choose a irreducible representation (A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Apply Equation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dirty="0" smtClean="0"/>
              <a:t>- Use operations to find new non-symmetry basis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dirty="0" smtClean="0"/>
              <a:t>- Multiply by characters in the irreducible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7441" y="1937330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86" y="4080858"/>
            <a:ext cx="3170966" cy="12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9577" y="3339185"/>
            <a:ext cx="2390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5349428" y="3569268"/>
            <a:ext cx="1129756" cy="592100"/>
            <a:chOff x="6129988" y="5343977"/>
            <a:chExt cx="1581150" cy="82867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6613894" y="4632035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8789" y="4894223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12290" y="3898908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88490" y="343724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12294" y="5361935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92894" y="416875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46810" y="5653014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20315" y="6120726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90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504" y="5453792"/>
            <a:ext cx="5743201" cy="34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Oval 52"/>
          <p:cNvSpPr/>
          <p:nvPr/>
        </p:nvSpPr>
        <p:spPr>
          <a:xfrm>
            <a:off x="1470163" y="4415668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34734" y="5521657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4"/>
          <p:cNvGrpSpPr/>
          <p:nvPr/>
        </p:nvGrpSpPr>
        <p:grpSpPr>
          <a:xfrm>
            <a:off x="7461257" y="4228006"/>
            <a:ext cx="1129756" cy="595215"/>
            <a:chOff x="6129988" y="5339618"/>
            <a:chExt cx="1581150" cy="833034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8"/>
          <p:cNvGrpSpPr/>
          <p:nvPr/>
        </p:nvGrpSpPr>
        <p:grpSpPr>
          <a:xfrm>
            <a:off x="7483029" y="4968235"/>
            <a:ext cx="1129756" cy="595215"/>
            <a:chOff x="6129988" y="5339618"/>
            <a:chExt cx="1581150" cy="833034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4"/>
          <p:cNvGrpSpPr/>
          <p:nvPr/>
        </p:nvGrpSpPr>
        <p:grpSpPr>
          <a:xfrm>
            <a:off x="7487383" y="5787851"/>
            <a:ext cx="1129756" cy="592100"/>
            <a:chOff x="6129988" y="5343977"/>
            <a:chExt cx="1581150" cy="828675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8"/>
          <p:cNvGrpSpPr/>
          <p:nvPr/>
        </p:nvGrpSpPr>
        <p:grpSpPr>
          <a:xfrm>
            <a:off x="7456902" y="3497497"/>
            <a:ext cx="1129756" cy="592100"/>
            <a:chOff x="6129988" y="5343977"/>
            <a:chExt cx="1581150" cy="828675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" name="Oval 71"/>
          <p:cNvSpPr/>
          <p:nvPr/>
        </p:nvSpPr>
        <p:spPr>
          <a:xfrm>
            <a:off x="1349178" y="5452541"/>
            <a:ext cx="819256" cy="38655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041611" y="3441451"/>
            <a:ext cx="2378091" cy="79091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90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567" y="5869311"/>
            <a:ext cx="1623198" cy="31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4614" y="5918861"/>
            <a:ext cx="906780" cy="2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6550203" y="2725672"/>
            <a:ext cx="182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00FF"/>
                </a:solidFill>
              </a:rPr>
              <a:t>For A</a:t>
            </a:r>
            <a:r>
              <a:rPr lang="en-US" sz="3200" u="sng" baseline="-25000" dirty="0" smtClean="0">
                <a:solidFill>
                  <a:srgbClr val="0000FF"/>
                </a:solidFill>
              </a:rPr>
              <a:t>1</a:t>
            </a:r>
            <a:endParaRPr lang="en-US" sz="3200" u="sng" baseline="-25000" dirty="0">
              <a:solidFill>
                <a:srgbClr val="0000FF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3) What does the vibration look like?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090" y="1233962"/>
            <a:ext cx="6119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Choose non-symmetry basis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Choose a irreducible representation (A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Apply Equation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dirty="0" smtClean="0"/>
              <a:t>- Use operations to find new non-symmetry basis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dirty="0" smtClean="0"/>
              <a:t>- Multiply by characters in the irreducible representation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86" y="4080858"/>
            <a:ext cx="3170966" cy="12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577" y="3339185"/>
            <a:ext cx="2390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5349428" y="3569268"/>
            <a:ext cx="1129756" cy="592100"/>
            <a:chOff x="6129988" y="5343977"/>
            <a:chExt cx="1581150" cy="82867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6613894" y="4632035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8789" y="4894223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12290" y="3898908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88490" y="343724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12294" y="5361935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92894" y="416875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46810" y="5653014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20315" y="6120726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9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504" y="5453792"/>
            <a:ext cx="5743201" cy="34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Oval 52"/>
          <p:cNvSpPr/>
          <p:nvPr/>
        </p:nvSpPr>
        <p:spPr>
          <a:xfrm>
            <a:off x="2044935" y="4415668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4"/>
          <p:cNvGrpSpPr/>
          <p:nvPr/>
        </p:nvGrpSpPr>
        <p:grpSpPr>
          <a:xfrm>
            <a:off x="7461257" y="4228006"/>
            <a:ext cx="1129756" cy="595215"/>
            <a:chOff x="6129988" y="5339618"/>
            <a:chExt cx="1581150" cy="833034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8"/>
          <p:cNvGrpSpPr/>
          <p:nvPr/>
        </p:nvGrpSpPr>
        <p:grpSpPr>
          <a:xfrm>
            <a:off x="7483029" y="4968235"/>
            <a:ext cx="1129756" cy="595215"/>
            <a:chOff x="6129988" y="5339618"/>
            <a:chExt cx="1581150" cy="833034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4"/>
          <p:cNvGrpSpPr/>
          <p:nvPr/>
        </p:nvGrpSpPr>
        <p:grpSpPr>
          <a:xfrm>
            <a:off x="7487383" y="5787851"/>
            <a:ext cx="1129756" cy="592100"/>
            <a:chOff x="6129988" y="5343977"/>
            <a:chExt cx="1581150" cy="828675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8"/>
          <p:cNvGrpSpPr/>
          <p:nvPr/>
        </p:nvGrpSpPr>
        <p:grpSpPr>
          <a:xfrm>
            <a:off x="7456902" y="3497497"/>
            <a:ext cx="1129756" cy="592100"/>
            <a:chOff x="6129988" y="5343977"/>
            <a:chExt cx="1581150" cy="828675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90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567" y="5869311"/>
            <a:ext cx="1623198" cy="31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4614" y="5918861"/>
            <a:ext cx="906780" cy="2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3"/>
          <p:cNvGrpSpPr/>
          <p:nvPr/>
        </p:nvGrpSpPr>
        <p:grpSpPr>
          <a:xfrm>
            <a:off x="5318946" y="4322566"/>
            <a:ext cx="1129756" cy="592100"/>
            <a:chOff x="6129988" y="5343977"/>
            <a:chExt cx="1581150" cy="828675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Oval 44"/>
          <p:cNvSpPr/>
          <p:nvPr/>
        </p:nvSpPr>
        <p:spPr>
          <a:xfrm>
            <a:off x="5011129" y="4194749"/>
            <a:ext cx="2378091" cy="79091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252569" y="5535309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7013" y="5466193"/>
            <a:ext cx="819256" cy="38655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70761" y="5946506"/>
            <a:ext cx="913857" cy="2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3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6695" y="5878286"/>
            <a:ext cx="975599" cy="35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3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8114" y="6357806"/>
            <a:ext cx="4079829" cy="32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Oval 51"/>
          <p:cNvSpPr/>
          <p:nvPr/>
        </p:nvSpPr>
        <p:spPr>
          <a:xfrm>
            <a:off x="3513909" y="6265229"/>
            <a:ext cx="1383297" cy="56664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435173" y="817751"/>
            <a:ext cx="424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Projection Operator</a:t>
            </a:r>
            <a:endParaRPr lang="en-US" sz="2400" dirty="0"/>
          </a:p>
        </p:txBody>
      </p:sp>
      <p:grpSp>
        <p:nvGrpSpPr>
          <p:cNvPr id="9" name="Group 26"/>
          <p:cNvGrpSpPr/>
          <p:nvPr/>
        </p:nvGrpSpPr>
        <p:grpSpPr>
          <a:xfrm>
            <a:off x="6515924" y="914388"/>
            <a:ext cx="1923368" cy="1013332"/>
            <a:chOff x="6129988" y="5339618"/>
            <a:chExt cx="1581150" cy="833034"/>
          </a:xfrm>
        </p:grpSpPr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Box 64"/>
          <p:cNvSpPr txBox="1"/>
          <p:nvPr/>
        </p:nvSpPr>
        <p:spPr>
          <a:xfrm>
            <a:off x="6187441" y="1937330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6550203" y="2725672"/>
            <a:ext cx="182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00FF"/>
                </a:solidFill>
              </a:rPr>
              <a:t>For A</a:t>
            </a:r>
            <a:r>
              <a:rPr lang="en-US" sz="3200" u="sng" baseline="-25000" dirty="0" smtClean="0">
                <a:solidFill>
                  <a:srgbClr val="0000FF"/>
                </a:solidFill>
              </a:rPr>
              <a:t>1</a:t>
            </a:r>
            <a:endParaRPr lang="en-US" sz="3200" u="sng" baseline="-25000" dirty="0">
              <a:solidFill>
                <a:srgbClr val="0000FF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3) What does the vibration look like?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090" y="1233962"/>
            <a:ext cx="6119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Choose non-symmetry basis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Choose a irreducible representation (B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Apply Equation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dirty="0" smtClean="0"/>
              <a:t>- Use operations to find new non-symmetry basis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dirty="0" smtClean="0"/>
              <a:t>- Multiply by characters in the irreducible representation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86" y="4080858"/>
            <a:ext cx="3170966" cy="12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577" y="3339185"/>
            <a:ext cx="2390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5349428" y="3569268"/>
            <a:ext cx="1129756" cy="592100"/>
            <a:chOff x="6129988" y="5343977"/>
            <a:chExt cx="1581150" cy="82867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6613894" y="4632035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8789" y="4894223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xz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12290" y="3898908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88490" y="343724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12294" y="5361935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92894" y="416875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46810" y="5653014"/>
            <a:ext cx="62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yz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20315" y="6120726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9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504" y="5453792"/>
            <a:ext cx="5743201" cy="34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Oval 52"/>
          <p:cNvSpPr/>
          <p:nvPr/>
        </p:nvSpPr>
        <p:spPr>
          <a:xfrm>
            <a:off x="2008991" y="5055751"/>
            <a:ext cx="251938" cy="2505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4"/>
          <p:cNvGrpSpPr/>
          <p:nvPr/>
        </p:nvGrpSpPr>
        <p:grpSpPr>
          <a:xfrm>
            <a:off x="7461257" y="4228006"/>
            <a:ext cx="1129756" cy="595215"/>
            <a:chOff x="6129988" y="5339618"/>
            <a:chExt cx="1581150" cy="833034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8"/>
          <p:cNvGrpSpPr/>
          <p:nvPr/>
        </p:nvGrpSpPr>
        <p:grpSpPr>
          <a:xfrm>
            <a:off x="7483029" y="4968235"/>
            <a:ext cx="1129756" cy="595215"/>
            <a:chOff x="6129988" y="5339618"/>
            <a:chExt cx="1581150" cy="833034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4"/>
          <p:cNvGrpSpPr/>
          <p:nvPr/>
        </p:nvGrpSpPr>
        <p:grpSpPr>
          <a:xfrm>
            <a:off x="7487383" y="5787851"/>
            <a:ext cx="1129756" cy="592100"/>
            <a:chOff x="6129988" y="5343977"/>
            <a:chExt cx="1581150" cy="828675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8"/>
          <p:cNvGrpSpPr/>
          <p:nvPr/>
        </p:nvGrpSpPr>
        <p:grpSpPr>
          <a:xfrm>
            <a:off x="7456902" y="3497497"/>
            <a:ext cx="1129756" cy="592100"/>
            <a:chOff x="6129988" y="5343977"/>
            <a:chExt cx="1581150" cy="828675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90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567" y="5869311"/>
            <a:ext cx="1623198" cy="31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4614" y="5918861"/>
            <a:ext cx="906780" cy="2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al 45"/>
          <p:cNvSpPr/>
          <p:nvPr/>
        </p:nvSpPr>
        <p:spPr>
          <a:xfrm>
            <a:off x="2226443" y="5493244"/>
            <a:ext cx="282132" cy="28053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70761" y="5946506"/>
            <a:ext cx="913857" cy="2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3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6695" y="5878286"/>
            <a:ext cx="975599" cy="35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2435173" y="817751"/>
            <a:ext cx="424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Projection Operator</a:t>
            </a:r>
            <a:endParaRPr lang="en-US" sz="2400" dirty="0"/>
          </a:p>
        </p:txBody>
      </p:sp>
      <p:grpSp>
        <p:nvGrpSpPr>
          <p:cNvPr id="59" name="Group 26"/>
          <p:cNvGrpSpPr/>
          <p:nvPr/>
        </p:nvGrpSpPr>
        <p:grpSpPr>
          <a:xfrm>
            <a:off x="6515924" y="914388"/>
            <a:ext cx="1923368" cy="1013332"/>
            <a:chOff x="6129988" y="5339618"/>
            <a:chExt cx="1581150" cy="833034"/>
          </a:xfrm>
        </p:grpSpPr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Box 64"/>
          <p:cNvSpPr txBox="1"/>
          <p:nvPr/>
        </p:nvSpPr>
        <p:spPr>
          <a:xfrm>
            <a:off x="6187441" y="1937330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6550203" y="2725672"/>
            <a:ext cx="182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00FF"/>
                </a:solidFill>
              </a:rPr>
              <a:t>For B</a:t>
            </a:r>
            <a:r>
              <a:rPr lang="en-US" sz="3200" u="sng" baseline="-25000" dirty="0" smtClean="0">
                <a:solidFill>
                  <a:srgbClr val="0000FF"/>
                </a:solidFill>
              </a:rPr>
              <a:t>2</a:t>
            </a:r>
            <a:endParaRPr lang="en-US" sz="3200" u="sng" baseline="-25000" dirty="0">
              <a:solidFill>
                <a:srgbClr val="0000FF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2255339" y="5604691"/>
            <a:ext cx="814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50739" y="5604691"/>
            <a:ext cx="814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569789" y="6011091"/>
            <a:ext cx="814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244725" y="6003153"/>
            <a:ext cx="814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515493" y="5499594"/>
            <a:ext cx="282132" cy="28053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580491" y="5055751"/>
            <a:ext cx="251938" cy="2505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003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0888" y="6384925"/>
            <a:ext cx="4532311" cy="30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Oval 51"/>
          <p:cNvSpPr/>
          <p:nvPr/>
        </p:nvSpPr>
        <p:spPr>
          <a:xfrm>
            <a:off x="4009209" y="6265229"/>
            <a:ext cx="1383297" cy="56664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Triatomic</a:t>
            </a:r>
            <a:r>
              <a:rPr lang="en-US" dirty="0" smtClean="0"/>
              <a:t> Molecule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0803" y="2209800"/>
            <a:ext cx="33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 atoms  x  3 DOF = 9 DOF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0154" y="5357336"/>
            <a:ext cx="29498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For a Linear Molecule</a:t>
            </a:r>
          </a:p>
          <a:p>
            <a:r>
              <a:rPr lang="en-US" sz="2400" b="1" dirty="0" smtClean="0"/>
              <a:t># of Vibrations = 3N-5</a:t>
            </a:r>
            <a:endParaRPr lang="en-US" sz="24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81200" y="781050"/>
            <a:ext cx="5124450" cy="1428750"/>
            <a:chOff x="2857500" y="781050"/>
            <a:chExt cx="5124450" cy="1428750"/>
          </a:xfrm>
        </p:grpSpPr>
        <p:grpSp>
          <p:nvGrpSpPr>
            <p:cNvPr id="3" name="Group 8"/>
            <p:cNvGrpSpPr/>
            <p:nvPr/>
          </p:nvGrpSpPr>
          <p:grpSpPr>
            <a:xfrm>
              <a:off x="2857500" y="781050"/>
              <a:ext cx="3429000" cy="1428750"/>
              <a:chOff x="2667000" y="914400"/>
              <a:chExt cx="4572000" cy="1905000"/>
            </a:xfrm>
          </p:grpSpPr>
          <p:pic>
            <p:nvPicPr>
              <p:cNvPr id="15053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53000" y="923692"/>
                <a:ext cx="2286000" cy="1895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000" y="914400"/>
                <a:ext cx="2286000" cy="1895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3505200" y="2057400"/>
                <a:ext cx="2286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7450" y="788019"/>
              <a:ext cx="1714500" cy="142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5181600" y="1638300"/>
              <a:ext cx="1714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429000"/>
            <a:ext cx="3581400" cy="22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6324600" y="2972040"/>
          <a:ext cx="1143000" cy="304560"/>
        </p:xfrm>
        <a:graphic>
          <a:graphicData uri="http://schemas.openxmlformats.org/presentationml/2006/ole">
            <p:oleObj spid="_x0000_s156675" name="CS ChemDraw Drawing" r:id="rId5" imgW="507040" imgH="135270" progId="ChemDraw.Document.6.0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45954" y="330714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9 DOF</a:t>
            </a:r>
          </a:p>
          <a:p>
            <a:r>
              <a:rPr lang="en-US" sz="2400" dirty="0" smtClean="0"/>
              <a:t>-  3 Translation</a:t>
            </a:r>
          </a:p>
          <a:p>
            <a:r>
              <a:rPr lang="en-US" sz="2400" u="sng" dirty="0" smtClean="0"/>
              <a:t>-  2 Rotation</a:t>
            </a:r>
          </a:p>
          <a:p>
            <a:r>
              <a:rPr lang="en-US" sz="2400" dirty="0" smtClean="0"/>
              <a:t>   4 Vibration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4400" y="6096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Argon (1% of the atmosphere)-</a:t>
            </a:r>
          </a:p>
          <a:p>
            <a:r>
              <a:rPr lang="en-US" sz="2000" dirty="0" smtClean="0"/>
              <a:t>	3 DOF, 0 Vibrations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4572000" y="5943600"/>
            <a:ext cx="48006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3) What does the vibration look like?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090" y="1233962"/>
            <a:ext cx="6119768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Choose non-symmetry basis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Choose a irreducible representation (B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Apply Equation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dirty="0" smtClean="0"/>
              <a:t>- Use operations to find new non-symmetry basis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marL="571500" lvl="1" indent="-114300">
              <a:spcBef>
                <a:spcPct val="20000"/>
              </a:spcBef>
              <a:buFontTx/>
              <a:buChar char="-"/>
              <a:defRPr/>
            </a:pPr>
            <a:r>
              <a:rPr lang="en-US" dirty="0" smtClean="0"/>
              <a:t>Multiply by characters in the irreducible representation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 smtClean="0"/>
              <a:t>Apply answer to structure</a:t>
            </a:r>
          </a:p>
          <a:p>
            <a:pPr marL="971550" lvl="1" indent="-514350">
              <a:spcBef>
                <a:spcPct val="20000"/>
              </a:spcBef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2435173" y="817751"/>
            <a:ext cx="424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Projection Operator</a:t>
            </a:r>
            <a:endParaRPr lang="en-US" sz="2400" dirty="0"/>
          </a:p>
        </p:txBody>
      </p:sp>
      <p:grpSp>
        <p:nvGrpSpPr>
          <p:cNvPr id="8" name="Group 26"/>
          <p:cNvGrpSpPr/>
          <p:nvPr/>
        </p:nvGrpSpPr>
        <p:grpSpPr>
          <a:xfrm>
            <a:off x="6515924" y="914388"/>
            <a:ext cx="1923368" cy="1013332"/>
            <a:chOff x="6129988" y="5339618"/>
            <a:chExt cx="1581150" cy="833034"/>
          </a:xfrm>
        </p:grpSpPr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9988" y="5343977"/>
              <a:ext cx="15811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4808" y="5394160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5167" y="5339618"/>
              <a:ext cx="4095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Box 64"/>
          <p:cNvSpPr txBox="1"/>
          <p:nvPr/>
        </p:nvSpPr>
        <p:spPr>
          <a:xfrm>
            <a:off x="6187441" y="1937330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Basis: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5458003" y="3843272"/>
            <a:ext cx="182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00FF"/>
                </a:solidFill>
              </a:rPr>
              <a:t>B</a:t>
            </a:r>
            <a:r>
              <a:rPr lang="en-US" sz="3200" u="sng" baseline="-25000" dirty="0" smtClean="0">
                <a:solidFill>
                  <a:srgbClr val="0000FF"/>
                </a:solidFill>
              </a:rPr>
              <a:t>2</a:t>
            </a:r>
            <a:endParaRPr lang="en-US" sz="3200" u="sng" baseline="-25000" dirty="0">
              <a:solidFill>
                <a:srgbClr val="0000FF"/>
              </a:solidFill>
            </a:endParaRPr>
          </a:p>
        </p:txBody>
      </p:sp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825" y="4452938"/>
            <a:ext cx="2759075" cy="45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1813103" y="3868672"/>
            <a:ext cx="182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00FF"/>
                </a:solidFill>
              </a:rPr>
              <a:t>A</a:t>
            </a:r>
            <a:r>
              <a:rPr lang="en-US" sz="3200" u="sng" baseline="-25000" dirty="0" smtClean="0">
                <a:solidFill>
                  <a:srgbClr val="0000FF"/>
                </a:solidFill>
              </a:rPr>
              <a:t>1</a:t>
            </a:r>
            <a:endParaRPr lang="en-US" sz="3200" u="sng" baseline="-25000" dirty="0">
              <a:solidFill>
                <a:srgbClr val="0000FF"/>
              </a:solidFill>
            </a:endParaRPr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4138" y="4459288"/>
            <a:ext cx="2447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624" y="5250390"/>
            <a:ext cx="1923368" cy="10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Arrow Connector 71"/>
          <p:cNvCxnSpPr/>
          <p:nvPr/>
        </p:nvCxnSpPr>
        <p:spPr>
          <a:xfrm>
            <a:off x="2882900" y="5295900"/>
            <a:ext cx="635000" cy="48683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743075" y="5290714"/>
            <a:ext cx="708025" cy="542819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624" y="5250390"/>
            <a:ext cx="1923368" cy="10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Straight Arrow Connector 83"/>
          <p:cNvCxnSpPr/>
          <p:nvPr/>
        </p:nvCxnSpPr>
        <p:spPr>
          <a:xfrm flipH="1">
            <a:off x="5426075" y="5290714"/>
            <a:ext cx="708025" cy="542819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908800" y="5638800"/>
            <a:ext cx="254000" cy="19473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>
            <a:off x="6591300" y="5384800"/>
            <a:ext cx="254000" cy="19473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3) What does the vibration look like?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0967" y="1255645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Bend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514064" y="1234791"/>
            <a:ext cx="2100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Symmetric Stretch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155260" y="1232840"/>
            <a:ext cx="2230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Asymmetric Stretch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64058" y="3024188"/>
            <a:ext cx="73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grpSp>
        <p:nvGrpSpPr>
          <p:cNvPr id="23" name="Group 17"/>
          <p:cNvGrpSpPr/>
          <p:nvPr/>
        </p:nvGrpSpPr>
        <p:grpSpPr>
          <a:xfrm>
            <a:off x="331865" y="3553643"/>
            <a:ext cx="3552825" cy="3057525"/>
            <a:chOff x="1043790" y="3797300"/>
            <a:chExt cx="3552825" cy="3057525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790" y="3797300"/>
              <a:ext cx="3552825" cy="30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603863" y="4179844"/>
              <a:ext cx="601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r>
                <a:rPr lang="en-US" sz="2400" b="1" baseline="-25000" dirty="0" smtClean="0"/>
                <a:t>2</a:t>
              </a:r>
              <a:endParaRPr 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72342" y="5374523"/>
              <a:ext cx="485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r>
                <a:rPr lang="en-US" sz="2400" b="1" baseline="-25000" dirty="0" smtClean="0"/>
                <a:t>1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20994" y="4512978"/>
              <a:ext cx="485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r>
                <a:rPr lang="en-US" sz="2400" b="1" baseline="-25000" dirty="0" smtClean="0"/>
                <a:t>1</a:t>
              </a:r>
              <a:endParaRPr lang="en-US" sz="2400" b="1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905870" y="5788063"/>
              <a:ext cx="0" cy="35613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87659" y="4256042"/>
              <a:ext cx="0" cy="186561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37928" y="4735700"/>
              <a:ext cx="0" cy="13859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207258" y="3036888"/>
            <a:ext cx="73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r>
              <a:rPr lang="en-US" sz="2400" b="1" baseline="-25000" dirty="0" smtClean="0"/>
              <a:t>1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959983" y="3045123"/>
            <a:ext cx="73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</a:t>
            </a:r>
            <a:r>
              <a:rPr lang="en-US" sz="2400" b="1" baseline="-25000" dirty="0" smtClean="0"/>
              <a:t>2</a:t>
            </a:r>
            <a:endParaRPr lang="en-US" sz="2400" b="1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5307" y="1565323"/>
            <a:ext cx="2204035" cy="158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855" y="1681090"/>
            <a:ext cx="2138059" cy="140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2915" y="1705305"/>
            <a:ext cx="1918485" cy="13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025900" y="3746500"/>
            <a:ext cx="23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Molecular Structure</a:t>
            </a:r>
          </a:p>
          <a:p>
            <a:pPr algn="ctr"/>
            <a:r>
              <a:rPr lang="en-US" sz="2000" b="1" dirty="0" smtClean="0"/>
              <a:t>+</a:t>
            </a:r>
          </a:p>
          <a:p>
            <a:pPr algn="ctr"/>
            <a:r>
              <a:rPr lang="en-US" sz="2000" b="1" dirty="0" smtClean="0"/>
              <a:t>Point Group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84900" y="394970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67500" y="3746500"/>
            <a:ext cx="23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Find/draw the </a:t>
            </a:r>
            <a:r>
              <a:rPr lang="en-US" sz="2000" b="1" dirty="0" err="1" smtClean="0"/>
              <a:t>vibrational</a:t>
            </a:r>
            <a:r>
              <a:rPr lang="en-US" sz="2000" b="1" dirty="0" smtClean="0"/>
              <a:t> modes of the molecule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381501" y="5138426"/>
            <a:ext cx="443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Does not tell us the energy!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48100" y="5722626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Does not tell us IR or Raman active!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891" y="1491000"/>
            <a:ext cx="79535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1) Find number/symmetry of </a:t>
            </a:r>
            <a:r>
              <a:rPr lang="en-US" sz="2800" dirty="0" err="1" smtClean="0"/>
              <a:t>vibrational</a:t>
            </a:r>
            <a:r>
              <a:rPr lang="en-US" sz="2800" dirty="0" smtClean="0"/>
              <a:t> modes.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2) Assign the symmetry of known vibrations.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3) What does the vibration look like?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4) Find if a </a:t>
            </a:r>
            <a:r>
              <a:rPr lang="en-US" sz="2800" dirty="0" err="1" smtClean="0"/>
              <a:t>vibrational</a:t>
            </a:r>
            <a:r>
              <a:rPr lang="en-US" sz="2800" dirty="0" smtClean="0"/>
              <a:t> mode is IR or Raman Active.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138"/>
            <a:ext cx="8229600" cy="1143000"/>
          </a:xfrm>
        </p:spPr>
        <p:txBody>
          <a:bodyPr/>
          <a:lstStyle/>
          <a:p>
            <a:r>
              <a:rPr lang="en-US" dirty="0" smtClean="0"/>
              <a:t>Vibrations of C60</a:t>
            </a:r>
            <a:endParaRPr lang="en-US" dirty="0"/>
          </a:p>
        </p:txBody>
      </p:sp>
      <p:pic>
        <p:nvPicPr>
          <p:cNvPr id="330756" name="Picture 4" descr="http://www.nature.com/nature/history/images/timeline/1980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850" y="3998912"/>
            <a:ext cx="2381250" cy="233362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778515"/>
            <a:ext cx="8229600" cy="382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57200" y="5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Vibrations of C60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1780" name="Picture 4" descr="http://www.nature.com/nature/history/images/timeline/1980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50" y="982662"/>
            <a:ext cx="1593850" cy="156197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457200" y="5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Vibrations of C60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2" y="999722"/>
            <a:ext cx="5479271" cy="25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4065586"/>
            <a:ext cx="830310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457200" y="5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Vibrations of C60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2" y="999722"/>
            <a:ext cx="5479271" cy="25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64" y="4052889"/>
            <a:ext cx="7108836" cy="246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891" y="1491000"/>
            <a:ext cx="79535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1) Find number/symmetry of </a:t>
            </a:r>
            <a:r>
              <a:rPr lang="en-US" sz="2800" dirty="0" err="1" smtClean="0"/>
              <a:t>vibrational</a:t>
            </a:r>
            <a:r>
              <a:rPr lang="en-US" sz="2800" dirty="0" smtClean="0"/>
              <a:t> modes.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2) Assign the symmetry of known vibrations.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3) What does the vibration look like?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4) Find if a </a:t>
            </a:r>
            <a:r>
              <a:rPr lang="en-US" sz="2800" dirty="0" err="1" smtClean="0"/>
              <a:t>vibrational</a:t>
            </a:r>
            <a:r>
              <a:rPr lang="en-US" sz="2800" dirty="0" smtClean="0"/>
              <a:t> mode is IR or Raman Active.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138"/>
            <a:ext cx="8229600" cy="1143000"/>
          </a:xfrm>
        </p:spPr>
        <p:txBody>
          <a:bodyPr/>
          <a:lstStyle/>
          <a:p>
            <a:r>
              <a:rPr lang="en-US" dirty="0" smtClean="0"/>
              <a:t>Vibrations and Group Theory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9700" y="3176588"/>
            <a:ext cx="8242300" cy="698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73500" y="40767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Next </a:t>
            </a:r>
            <a:r>
              <a:rPr lang="en-US" sz="3600" dirty="0" err="1" smtClean="0">
                <a:solidFill>
                  <a:srgbClr val="FF0000"/>
                </a:solidFill>
              </a:rPr>
              <a:t>ppt</a:t>
            </a:r>
            <a:r>
              <a:rPr lang="en-US" sz="3600" dirty="0" smtClean="0">
                <a:solidFill>
                  <a:srgbClr val="FF0000"/>
                </a:solidFill>
              </a:rPr>
              <a:t>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9974"/>
            <a:ext cx="4598129" cy="32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029098" y="6577932"/>
            <a:ext cx="3823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Kincaid et al</a:t>
            </a:r>
            <a:r>
              <a:rPr lang="en-US" sz="1400" i="1" dirty="0" smtClean="0"/>
              <a:t>. J . Phys. Chem. </a:t>
            </a:r>
            <a:r>
              <a:rPr lang="en-US" sz="1400" b="1" dirty="0" smtClean="0"/>
              <a:t>1988</a:t>
            </a:r>
            <a:r>
              <a:rPr lang="en-US" sz="1400" dirty="0" smtClean="0"/>
              <a:t>, 92, 5628. </a:t>
            </a:r>
            <a:endParaRPr lang="en-US" sz="1400" dirty="0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48660" y="1924149"/>
          <a:ext cx="1132119" cy="1473517"/>
        </p:xfrm>
        <a:graphic>
          <a:graphicData uri="http://schemas.openxmlformats.org/presentationml/2006/ole">
            <p:oleObj spid="_x0000_s329730" name="CS ChemDraw Drawing" r:id="rId4" imgW="1631873" imgH="2124090" progId="ChemDraw.Document.6.0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09304" y="5690390"/>
            <a:ext cx="224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2v</a:t>
            </a:r>
            <a:r>
              <a:rPr lang="en-US" dirty="0" smtClean="0"/>
              <a:t>: 20A</a:t>
            </a:r>
            <a:r>
              <a:rPr lang="en-US" baseline="-25000" dirty="0" smtClean="0"/>
              <a:t>1</a:t>
            </a:r>
            <a:r>
              <a:rPr lang="en-US" dirty="0" smtClean="0"/>
              <a:t> + 19B</a:t>
            </a:r>
            <a:r>
              <a:rPr lang="en-US" baseline="-25000" dirty="0" smtClean="0"/>
              <a:t>2</a:t>
            </a:r>
            <a:r>
              <a:rPr lang="en-US" dirty="0" smtClean="0"/>
              <a:t> + 9B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3908" y="1520688"/>
            <a:ext cx="4330946" cy="423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348559" y="4438994"/>
          <a:ext cx="4002858" cy="1713328"/>
        </p:xfrm>
        <a:graphic>
          <a:graphicData uri="http://schemas.openxmlformats.org/presentationml/2006/ole">
            <p:oleObj spid="_x0000_s329731" name="CS ChemDraw Drawing" r:id="rId6" imgW="5822716" imgH="2492910" progId="ChemDraw.Document.6.0">
              <p:embed/>
            </p:oleObj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1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Side note: A Heroic Feat in IR Spectroscopy</a:t>
            </a: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http://upload.wikimedia.org/wikipedia/commons/thumb/f/fa/6DOF_en.jpg/330px-6DOF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2514600"/>
            <a:ext cx="3276600" cy="21645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</a:t>
            </a:r>
            <a:r>
              <a:rPr lang="en-US" dirty="0" err="1" smtClean="0"/>
              <a:t>Triatomic</a:t>
            </a:r>
            <a:r>
              <a:rPr lang="en-US" dirty="0" smtClean="0"/>
              <a:t> Molecule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0803" y="2895600"/>
            <a:ext cx="33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 atoms  x  3 DOF = 9 DOF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1981200" y="788019"/>
            <a:ext cx="5124450" cy="2107581"/>
            <a:chOff x="2857500" y="788019"/>
            <a:chExt cx="5124450" cy="2107581"/>
          </a:xfrm>
        </p:grpSpPr>
        <p:grpSp>
          <p:nvGrpSpPr>
            <p:cNvPr id="4" name="Group 8"/>
            <p:cNvGrpSpPr/>
            <p:nvPr/>
          </p:nvGrpSpPr>
          <p:grpSpPr>
            <a:xfrm>
              <a:off x="2857500" y="788019"/>
              <a:ext cx="3429000" cy="2107581"/>
              <a:chOff x="2667000" y="923692"/>
              <a:chExt cx="4572000" cy="2810108"/>
            </a:xfrm>
          </p:grpSpPr>
          <p:pic>
            <p:nvPicPr>
              <p:cNvPr id="15053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53000" y="923692"/>
                <a:ext cx="2286000" cy="1895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000" y="1838092"/>
                <a:ext cx="2286000" cy="1895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Straight Connector 7"/>
              <p:cNvCxnSpPr/>
              <p:nvPr/>
            </p:nvCxnSpPr>
            <p:spPr>
              <a:xfrm flipV="1">
                <a:off x="3479800" y="2057400"/>
                <a:ext cx="2311400" cy="965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7450" y="1473819"/>
              <a:ext cx="1714500" cy="142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5181600" y="1638300"/>
              <a:ext cx="1714500" cy="7239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86400"/>
            <a:ext cx="1371600" cy="135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477747"/>
            <a:ext cx="1371600" cy="138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667000" y="37410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Translation</a:t>
            </a:r>
          </a:p>
          <a:p>
            <a:r>
              <a:rPr lang="en-US" sz="2400" dirty="0" smtClean="0"/>
              <a:t>3 Rotation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0" y="5029200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Linear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2286000" y="5029200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non-linear</a:t>
            </a:r>
            <a:endParaRPr lang="en-US" sz="2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33400" y="5867400"/>
            <a:ext cx="1219200" cy="838200"/>
            <a:chOff x="3352800" y="5715000"/>
            <a:chExt cx="1219200" cy="8382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352800" y="5715000"/>
              <a:ext cx="1219200" cy="838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429000" y="5715000"/>
              <a:ext cx="1066800" cy="838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</a:t>
            </a:r>
            <a:r>
              <a:rPr lang="en-US" dirty="0" err="1" smtClean="0"/>
              <a:t>Triatomic</a:t>
            </a:r>
            <a:r>
              <a:rPr lang="en-US" dirty="0" smtClean="0"/>
              <a:t> Molecule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0803" y="2895600"/>
            <a:ext cx="33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 atoms  x  3 DOF = 9 DOF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1981200" y="788019"/>
            <a:ext cx="5124450" cy="2107581"/>
            <a:chOff x="2857500" y="788019"/>
            <a:chExt cx="5124450" cy="2107581"/>
          </a:xfrm>
        </p:grpSpPr>
        <p:grpSp>
          <p:nvGrpSpPr>
            <p:cNvPr id="4" name="Group 8"/>
            <p:cNvGrpSpPr/>
            <p:nvPr/>
          </p:nvGrpSpPr>
          <p:grpSpPr>
            <a:xfrm>
              <a:off x="2857500" y="788019"/>
              <a:ext cx="3429000" cy="2107581"/>
              <a:chOff x="2667000" y="923692"/>
              <a:chExt cx="4572000" cy="2810108"/>
            </a:xfrm>
          </p:grpSpPr>
          <p:pic>
            <p:nvPicPr>
              <p:cNvPr id="15053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53000" y="923692"/>
                <a:ext cx="2286000" cy="1895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67000" y="1838092"/>
                <a:ext cx="2286000" cy="1895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Straight Connector 7"/>
              <p:cNvCxnSpPr/>
              <p:nvPr/>
            </p:nvCxnSpPr>
            <p:spPr>
              <a:xfrm flipV="1">
                <a:off x="3479800" y="2057400"/>
                <a:ext cx="2311400" cy="965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67450" y="1473819"/>
              <a:ext cx="1714500" cy="142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5181600" y="1638300"/>
              <a:ext cx="1714500" cy="7239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791200" y="399294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9 DOF</a:t>
            </a:r>
          </a:p>
          <a:p>
            <a:r>
              <a:rPr lang="en-US" sz="2400" dirty="0" smtClean="0"/>
              <a:t>-  3 Translation</a:t>
            </a:r>
          </a:p>
          <a:p>
            <a:r>
              <a:rPr lang="en-US" sz="2400" u="sng" dirty="0" smtClean="0"/>
              <a:t>-  3 Rotation</a:t>
            </a:r>
          </a:p>
          <a:p>
            <a:r>
              <a:rPr lang="en-US" sz="2400" dirty="0" smtClean="0"/>
              <a:t>   3 Vibration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0" y="5867400"/>
            <a:ext cx="3307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 dirty="0" smtClean="0"/>
              <a:t>For a nonlinear Molecule</a:t>
            </a:r>
          </a:p>
          <a:p>
            <a:pPr algn="ctr"/>
            <a:r>
              <a:rPr lang="en-US" sz="2400" b="1" dirty="0" smtClean="0"/>
              <a:t># of Vibrations = 3N-6</a:t>
            </a:r>
            <a:endParaRPr lang="en-US" sz="2400" b="1" dirty="0"/>
          </a:p>
        </p:txBody>
      </p:sp>
      <p:pic>
        <p:nvPicPr>
          <p:cNvPr id="23" name="Picture 5" descr="fig042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40" y="3733800"/>
            <a:ext cx="23925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061460" y="3958212"/>
            <a:ext cx="586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  <a:r>
              <a:rPr lang="en-US" sz="2400" baseline="-25000"/>
              <a:t>z</a:t>
            </a:r>
            <a:endParaRPr lang="en-US" sz="240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061460" y="4968065"/>
            <a:ext cx="586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  <a:r>
              <a:rPr lang="en-US" sz="2400" baseline="-25000"/>
              <a:t>x</a:t>
            </a:r>
            <a:endParaRPr lang="en-US" sz="2400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061460" y="5809608"/>
            <a:ext cx="586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  <a:r>
              <a:rPr lang="en-US" sz="2400" baseline="-25000"/>
              <a:t>y</a:t>
            </a:r>
            <a:endParaRPr lang="en-US" sz="240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39140" y="3958212"/>
            <a:ext cx="103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Trans</a:t>
            </a:r>
            <a:r>
              <a:rPr lang="en-US" sz="2400" baseline="-25000" dirty="0" err="1"/>
              <a:t>z</a:t>
            </a:r>
            <a:endParaRPr lang="en-US" sz="2400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92480" y="4799756"/>
            <a:ext cx="103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Trans</a:t>
            </a:r>
            <a:r>
              <a:rPr lang="en-US" sz="2400" baseline="-25000" dirty="0" err="1"/>
              <a:t>y</a:t>
            </a:r>
            <a:endParaRPr lang="en-US" sz="2400" dirty="0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85800" y="5809608"/>
            <a:ext cx="103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Trans</a:t>
            </a:r>
            <a:r>
              <a:rPr lang="en-US" sz="2400" baseline="-25000"/>
              <a:t>x</a:t>
            </a:r>
            <a:endParaRPr lang="en-US" sz="24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Nonlinear </a:t>
            </a:r>
            <a:r>
              <a:rPr lang="en-US" dirty="0" err="1" smtClean="0"/>
              <a:t>Triatomic</a:t>
            </a:r>
            <a:r>
              <a:rPr lang="en-US" dirty="0" smtClean="0"/>
              <a:t> Molecule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0803" y="2895600"/>
            <a:ext cx="339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 atoms  x  3 DOF = 9 DOF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1981200" y="788019"/>
            <a:ext cx="5124450" cy="2107581"/>
            <a:chOff x="2857500" y="788019"/>
            <a:chExt cx="5124450" cy="2107581"/>
          </a:xfrm>
        </p:grpSpPr>
        <p:grpSp>
          <p:nvGrpSpPr>
            <p:cNvPr id="4" name="Group 8"/>
            <p:cNvGrpSpPr/>
            <p:nvPr/>
          </p:nvGrpSpPr>
          <p:grpSpPr>
            <a:xfrm>
              <a:off x="2857500" y="788019"/>
              <a:ext cx="3429000" cy="2107581"/>
              <a:chOff x="2667000" y="923692"/>
              <a:chExt cx="4572000" cy="2810108"/>
            </a:xfrm>
          </p:grpSpPr>
          <p:pic>
            <p:nvPicPr>
              <p:cNvPr id="15053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53000" y="923692"/>
                <a:ext cx="2286000" cy="1895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67000" y="1838092"/>
                <a:ext cx="2286000" cy="1895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Straight Connector 7"/>
              <p:cNvCxnSpPr/>
              <p:nvPr/>
            </p:nvCxnSpPr>
            <p:spPr>
              <a:xfrm flipV="1">
                <a:off x="3479800" y="2057400"/>
                <a:ext cx="2311400" cy="965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67450" y="1473819"/>
              <a:ext cx="1714500" cy="142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5181600" y="1638300"/>
              <a:ext cx="1714500" cy="7239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791200" y="399294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9 DOF</a:t>
            </a:r>
          </a:p>
          <a:p>
            <a:r>
              <a:rPr lang="en-US" sz="2400" dirty="0" smtClean="0"/>
              <a:t>-  3 Translation</a:t>
            </a:r>
          </a:p>
          <a:p>
            <a:r>
              <a:rPr lang="en-US" sz="2400" u="sng" dirty="0" smtClean="0"/>
              <a:t>-  3 Rotation</a:t>
            </a:r>
          </a:p>
          <a:p>
            <a:r>
              <a:rPr lang="en-US" sz="2400" dirty="0" smtClean="0"/>
              <a:t>   3 Vibration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0" y="5867400"/>
            <a:ext cx="3307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 dirty="0" smtClean="0"/>
              <a:t>For a nonlinear Molecule</a:t>
            </a:r>
          </a:p>
          <a:p>
            <a:pPr algn="ctr"/>
            <a:r>
              <a:rPr lang="en-US" sz="2400" b="1" dirty="0" smtClean="0"/>
              <a:t># of Vibrations = 3N-6</a:t>
            </a:r>
            <a:endParaRPr lang="en-US" sz="2400" b="1" dirty="0"/>
          </a:p>
        </p:txBody>
      </p:sp>
      <p:pic>
        <p:nvPicPr>
          <p:cNvPr id="169986" name="Picture 2" descr="h2ovibrati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3886200"/>
            <a:ext cx="5453971" cy="2209800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Molecular Vibrations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4200" y="1041400"/>
            <a:ext cx="796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Atoms of a molecule changing their relative positions without changing the position of the molecular center of mass.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1800" y="28321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Even at Absolute Zero!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" y="4446368"/>
            <a:ext cx="4635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terms of the molecular geometry these vibrations amount to continuously changing bond lengths and bond angles.</a:t>
            </a:r>
            <a:endParaRPr lang="en-US" sz="2400" dirty="0"/>
          </a:p>
        </p:txBody>
      </p:sp>
      <p:pic>
        <p:nvPicPr>
          <p:cNvPr id="303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2183271"/>
            <a:ext cx="3894136" cy="19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863" y="4837113"/>
            <a:ext cx="2052637" cy="72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61000" y="43307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Center of Mass</a:t>
            </a:r>
            <a:endParaRPr lang="en-US" sz="2000" u="sng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985" y="6041290"/>
            <a:ext cx="1610815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22900" y="56261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Reduced Mass</a:t>
            </a:r>
            <a:endParaRPr lang="en-US" sz="2000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Molecular Vibrations</a:t>
            </a:r>
            <a:endParaRPr lang="en-US" dirty="0"/>
          </a:p>
        </p:txBody>
      </p:sp>
      <p:pic>
        <p:nvPicPr>
          <p:cNvPr id="306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1279523"/>
            <a:ext cx="3454400" cy="48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12825" y="1473200"/>
            <a:ext cx="237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Hooke’s Law</a:t>
            </a:r>
            <a:endParaRPr lang="en-US" sz="2800" u="sng" dirty="0"/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1958976"/>
            <a:ext cx="258689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5900" y="4211935"/>
            <a:ext cx="4356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Assumes-</a:t>
            </a:r>
          </a:p>
          <a:p>
            <a:pPr marL="228600"/>
            <a:r>
              <a:rPr lang="en-US" sz="2000" dirty="0" smtClean="0"/>
              <a:t>It takes the same energy to stretch the bond as to compress it.</a:t>
            </a:r>
          </a:p>
          <a:p>
            <a:pPr marL="228600"/>
            <a:endParaRPr lang="en-US" sz="2000" dirty="0" smtClean="0"/>
          </a:p>
          <a:p>
            <a:pPr marL="228600"/>
            <a:r>
              <a:rPr lang="en-US" sz="2000" dirty="0" smtClean="0"/>
              <a:t>The bond length can be infinite.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7400" y="3163888"/>
            <a:ext cx="264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 = force constant</a:t>
            </a:r>
          </a:p>
          <a:p>
            <a:r>
              <a:rPr lang="en-US" sz="2400" dirty="0" smtClean="0"/>
              <a:t>x = distance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9127</TotalTime>
  <Words>2054</Words>
  <Application>Microsoft Office PowerPoint</Application>
  <PresentationFormat>On-screen Show (4:3)</PresentationFormat>
  <Paragraphs>616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CS ChemDraw Drawing</vt:lpstr>
      <vt:lpstr>Part 2.10: Vibrational Spectroscopy</vt:lpstr>
      <vt:lpstr>Single Atom</vt:lpstr>
      <vt:lpstr>Diatomic Molecule</vt:lpstr>
      <vt:lpstr>Linear Triatomic Molecule</vt:lpstr>
      <vt:lpstr>Nonlinear Triatomic Molecule</vt:lpstr>
      <vt:lpstr>Nonlinear Triatomic Molecule</vt:lpstr>
      <vt:lpstr>Nonlinear Triatomic Molecule</vt:lpstr>
      <vt:lpstr>Molecular Vibrations</vt:lpstr>
      <vt:lpstr>Molecular Vibrations</vt:lpstr>
      <vt:lpstr>Molecular Vibrations</vt:lpstr>
      <vt:lpstr>Molecular Vibrations</vt:lpstr>
      <vt:lpstr>6 Types of Vibrational Modes</vt:lpstr>
      <vt:lpstr>Vibrations and Group Theory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Vibrations and Group Theory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Vibrations and Group Theory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Vibrations of C60</vt:lpstr>
      <vt:lpstr>Slide 43</vt:lpstr>
      <vt:lpstr>Slide 44</vt:lpstr>
      <vt:lpstr>Slide 45</vt:lpstr>
      <vt:lpstr>Vibrations and Group Theory</vt:lpstr>
      <vt:lpstr>Side note: A Heroic Feat in IR Spectroscopy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vs Raman Spectroscopy</dc:title>
  <dc:creator>Vastib</dc:creator>
  <cp:lastModifiedBy>Vastib</cp:lastModifiedBy>
  <cp:revision>32</cp:revision>
  <dcterms:created xsi:type="dcterms:W3CDTF">2006-08-16T00:00:00Z</dcterms:created>
  <dcterms:modified xsi:type="dcterms:W3CDTF">2014-12-02T22:14:42Z</dcterms:modified>
</cp:coreProperties>
</file>